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59" r:id="rId5"/>
    <p:sldId id="260" r:id="rId6"/>
    <p:sldId id="262" r:id="rId7"/>
    <p:sldId id="263" r:id="rId8"/>
    <p:sldId id="275" r:id="rId9"/>
    <p:sldId id="261" r:id="rId10"/>
    <p:sldId id="269" r:id="rId11"/>
    <p:sldId id="267" r:id="rId12"/>
    <p:sldId id="277" r:id="rId13"/>
    <p:sldId id="270" r:id="rId14"/>
    <p:sldId id="271" r:id="rId15"/>
    <p:sldId id="272" r:id="rId16"/>
    <p:sldId id="273" r:id="rId17"/>
    <p:sldId id="274" r:id="rId18"/>
    <p:sldId id="276" r:id="rId1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31C8"/>
    <a:srgbClr val="BF9000"/>
    <a:srgbClr val="E1D8F2"/>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9" autoAdjust="0"/>
    <p:restoredTop sz="94660"/>
  </p:normalViewPr>
  <p:slideViewPr>
    <p:cSldViewPr snapToGrid="0">
      <p:cViewPr varScale="1">
        <p:scale>
          <a:sx n="107" d="100"/>
          <a:sy n="107" d="100"/>
        </p:scale>
        <p:origin x="46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398E1A-2AA0-4190-89B7-76E32BB5697B}" type="datetimeFigureOut">
              <a:rPr lang="zh-TW" altLang="en-US" smtClean="0"/>
              <a:t>2024/10/25</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99BA4B-9FEA-4A33-AEE9-D77E8BDDDC0F}" type="slidenum">
              <a:rPr lang="zh-TW" altLang="en-US" smtClean="0"/>
              <a:t>‹#›</a:t>
            </a:fld>
            <a:endParaRPr lang="zh-TW" altLang="en-US"/>
          </a:p>
        </p:txBody>
      </p:sp>
    </p:spTree>
    <p:extLst>
      <p:ext uri="{BB962C8B-B14F-4D97-AF65-F5344CB8AC3E}">
        <p14:creationId xmlns:p14="http://schemas.microsoft.com/office/powerpoint/2010/main" val="1007667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現實生活中，有許多系統是經過無數的動力轉換，才達成解決需求的輸出。正如同前面投影片中的影片。一旦中間的環節出現錯誤，往往將導致系統無法順利運行，或得到不符合需求的輸出。</a:t>
            </a:r>
          </a:p>
          <a:p>
            <a:r>
              <a:rPr lang="zh-TW" altLang="en-US" dirty="0"/>
              <a:t>舉例</a:t>
            </a:r>
            <a:r>
              <a:rPr lang="en-US" altLang="zh-TW" dirty="0"/>
              <a:t>: </a:t>
            </a:r>
            <a:r>
              <a:rPr lang="zh-TW" altLang="en-US" dirty="0"/>
              <a:t>一輛汽油車，在駕駛踩下油門的那一刻，內燃機將會把燃燒室的熱能轉換成活塞動力，再轉變為旋轉的動力，然後將動力傳遞給離合器或變速箱</a:t>
            </a:r>
            <a:r>
              <a:rPr lang="en-US" altLang="zh-TW" dirty="0"/>
              <a:t>…</a:t>
            </a: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2299BA4B-9FEA-4A33-AEE9-D77E8BDDDC0F}" type="slidenum">
              <a:rPr lang="zh-TW" altLang="en-US" smtClean="0"/>
              <a:t>13</a:t>
            </a:fld>
            <a:endParaRPr lang="zh-TW" altLang="en-US"/>
          </a:p>
        </p:txBody>
      </p:sp>
    </p:spTree>
    <p:extLst>
      <p:ext uri="{BB962C8B-B14F-4D97-AF65-F5344CB8AC3E}">
        <p14:creationId xmlns:p14="http://schemas.microsoft.com/office/powerpoint/2010/main" val="3822240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B19D134-D827-41D2-97F0-FFB5E10606F7}"/>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B6278251-DE40-454B-AFF4-5232430951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8902C2E8-4AD4-41AF-AA7D-B7F88D737A98}"/>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67211813-208A-4F67-8B2B-60FA303F855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51CA3A2-5EEC-4262-A8DB-C5A2A32BC1A4}"/>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3937043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9D0B422-8D6F-45D0-AD88-3F7B33D29542}"/>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FF1054D-54DF-484D-81A3-1FE0F272BDD8}"/>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E9A8ED6-347E-4E9A-AD78-B8EB5386B187}"/>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0ED40DED-135D-4B22-BFFC-9529F59DF70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0E27F84-59CC-4280-B5F0-6828FC542554}"/>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89960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E4F9E9A0-B349-46C5-B345-B03777E1BB0E}"/>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9041E28-8BD4-4D9A-98FF-4CC0AF889459}"/>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CECF2E5-476C-486B-8A9F-34F7D009D914}"/>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C5F6BF18-6B69-47AE-954C-4C5966080AB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3C2C6FF-4E52-4D21-BC09-899F8AEB798E}"/>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1935477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7AD026D-8E49-4813-AB07-1BC6BE4815DA}"/>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0D576088-931B-4D1D-AC94-5D9907CD1366}"/>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48F91D2-7FA4-4057-90F1-52A3B7637D9B}"/>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B2E20F7D-EC0F-4DB2-8E32-B1D22ADDD8C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8D8DF84-4B02-4589-B6D3-B0A3E692DA22}"/>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672260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9E6684F-570D-468F-888D-6A69A50FD0EA}"/>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352697C3-520C-4C86-9C8A-5318A75E3A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9CF7EF09-56E8-49B8-94BD-55B8CE5F7FBF}"/>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24F681A5-C995-4F7C-9324-DBF51ED387F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6DEDA70-2D55-41EC-AEBE-375103D8F5D1}"/>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457780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3AE362E-4218-4228-850B-DFB3473603DC}"/>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B56B2BD2-3428-4FD7-992A-44F580DA267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B405B36E-F8E3-4C43-B2C9-77FDA0510EA3}"/>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F8DB3221-B4C3-4C63-84DC-FDC62C358237}"/>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6" name="頁尾版面配置區 5">
            <a:extLst>
              <a:ext uri="{FF2B5EF4-FFF2-40B4-BE49-F238E27FC236}">
                <a16:creationId xmlns:a16="http://schemas.microsoft.com/office/drawing/2014/main" id="{7FB2B9AB-2A6E-453A-9660-EA125399394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C3F720F-6F6D-4FA6-8033-2AF1D08619EF}"/>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763748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D2D5363-82BD-455D-B873-D14BF423BB8D}"/>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6C2C8FEE-6BB6-474B-8050-711804870A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D8E4890E-1F1B-45C9-B1A1-E37E80D9F6B7}"/>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D631A69A-C4A5-400C-BCC2-5B35358CF9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87B50416-42AF-4C04-AE33-7BB12558B46D}"/>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F2A1802C-52A6-4C21-B977-FDCB2B51DA3E}"/>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8" name="頁尾版面配置區 7">
            <a:extLst>
              <a:ext uri="{FF2B5EF4-FFF2-40B4-BE49-F238E27FC236}">
                <a16:creationId xmlns:a16="http://schemas.microsoft.com/office/drawing/2014/main" id="{BFA1709D-F917-45C3-9FBB-9B5D02FB0E4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743F56B3-B1FC-4CBE-B1FC-9CEE379ACFBD}"/>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1089356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6BADF06-5659-480E-9322-32D1BAA016B0}"/>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F538980F-672D-4522-AF85-097A4CC85A9D}"/>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4" name="頁尾版面配置區 3">
            <a:extLst>
              <a:ext uri="{FF2B5EF4-FFF2-40B4-BE49-F238E27FC236}">
                <a16:creationId xmlns:a16="http://schemas.microsoft.com/office/drawing/2014/main" id="{B6520F76-6843-4B89-9BCC-DF108759C002}"/>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7EAC5924-BE54-44BC-B567-0DDA1817ED6E}"/>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3663745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3CE809D4-B565-4965-AFAD-288B8648F967}"/>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3" name="頁尾版面配置區 2">
            <a:extLst>
              <a:ext uri="{FF2B5EF4-FFF2-40B4-BE49-F238E27FC236}">
                <a16:creationId xmlns:a16="http://schemas.microsoft.com/office/drawing/2014/main" id="{1F8A7675-2550-4E60-9807-28DD99C66C0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92577B29-29C5-4D35-9E6C-F594D966141C}"/>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3082209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DA5A363-B917-4EEF-9D1A-17F2D0F79E8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68833C0D-421B-42A3-BC21-90EA92A68D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3BDE3C3A-CFE6-42FB-BBB7-101982EEE8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0C8E3E55-987F-4B10-A46E-326AAAA86938}"/>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6" name="頁尾版面配置區 5">
            <a:extLst>
              <a:ext uri="{FF2B5EF4-FFF2-40B4-BE49-F238E27FC236}">
                <a16:creationId xmlns:a16="http://schemas.microsoft.com/office/drawing/2014/main" id="{79F3D9EC-FF9F-42E7-9CE1-9FA5C15B5B4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A8B2312-1C8D-47E9-8BD6-56CE45ED5C90}"/>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76625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D2638A-8F8A-4521-8F58-2CC8985BBDE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919DBA97-CE2F-4F03-8C2E-3212D1314E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7BD64B2-A96D-4DCF-B5B3-D2951E4A91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3A4FB199-A19D-4D0E-835D-8FC1996C4E05}"/>
              </a:ext>
            </a:extLst>
          </p:cNvPr>
          <p:cNvSpPr>
            <a:spLocks noGrp="1"/>
          </p:cNvSpPr>
          <p:nvPr>
            <p:ph type="dt" sz="half" idx="10"/>
          </p:nvPr>
        </p:nvSpPr>
        <p:spPr/>
        <p:txBody>
          <a:bodyPr/>
          <a:lstStyle/>
          <a:p>
            <a:fld id="{EED2E882-55B0-44B7-AA82-4B76B7A52A76}" type="datetimeFigureOut">
              <a:rPr lang="zh-TW" altLang="en-US" smtClean="0"/>
              <a:t>2024/10/25</a:t>
            </a:fld>
            <a:endParaRPr lang="zh-TW" altLang="en-US"/>
          </a:p>
        </p:txBody>
      </p:sp>
      <p:sp>
        <p:nvSpPr>
          <p:cNvPr id="6" name="頁尾版面配置區 5">
            <a:extLst>
              <a:ext uri="{FF2B5EF4-FFF2-40B4-BE49-F238E27FC236}">
                <a16:creationId xmlns:a16="http://schemas.microsoft.com/office/drawing/2014/main" id="{B6E208F4-B13A-4491-B2EA-00492B02195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18E6572-2DA3-43E3-BA62-FA0FC8C4A066}"/>
              </a:ext>
            </a:extLst>
          </p:cNvPr>
          <p:cNvSpPr>
            <a:spLocks noGrp="1"/>
          </p:cNvSpPr>
          <p:nvPr>
            <p:ph type="sldNum" sz="quarter" idx="12"/>
          </p:nvPr>
        </p:nvSpPr>
        <p:spPr/>
        <p:txBody>
          <a:body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2318505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1000"/>
            <a:lum/>
          </a:blip>
          <a:srcRect/>
          <a:tile tx="0" ty="0" sx="100000" sy="100000" flip="x" algn="l"/>
        </a:blip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76BA80FC-44A0-4955-956B-71C0288FBF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34ADBE6-AD1E-4209-99A9-89917C5643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D82BC99-F229-4B1E-9337-7313C2F008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2E882-55B0-44B7-AA82-4B76B7A52A76}" type="datetimeFigureOut">
              <a:rPr lang="zh-TW" altLang="en-US" smtClean="0"/>
              <a:t>2024/10/25</a:t>
            </a:fld>
            <a:endParaRPr lang="zh-TW" altLang="en-US"/>
          </a:p>
        </p:txBody>
      </p:sp>
      <p:sp>
        <p:nvSpPr>
          <p:cNvPr id="5" name="頁尾版面配置區 4">
            <a:extLst>
              <a:ext uri="{FF2B5EF4-FFF2-40B4-BE49-F238E27FC236}">
                <a16:creationId xmlns:a16="http://schemas.microsoft.com/office/drawing/2014/main" id="{D5844817-BD76-413F-90B2-9AF14445AB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8BFCE6C6-433D-4912-B248-20A91307E7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188362-0AA4-41D4-82BF-7F38A313FF50}" type="slidenum">
              <a:rPr lang="zh-TW" altLang="en-US" smtClean="0"/>
              <a:t>‹#›</a:t>
            </a:fld>
            <a:endParaRPr lang="zh-TW" altLang="en-US"/>
          </a:p>
        </p:txBody>
      </p:sp>
    </p:spTree>
    <p:extLst>
      <p:ext uri="{BB962C8B-B14F-4D97-AF65-F5344CB8AC3E}">
        <p14:creationId xmlns:p14="http://schemas.microsoft.com/office/powerpoint/2010/main" val="35692254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youtu.be/NS9uKRcxmy0?si=rnexoovejAjoFB8P" TargetMode="External"/><Relationship Id="rId2" Type="http://schemas.openxmlformats.org/officeDocument/2006/relationships/video" Target="https://www.youtube.com/embed/xkv0Ojgkq7I?start=73&amp;feature=oembed" TargetMode="External"/><Relationship Id="rId1" Type="http://schemas.openxmlformats.org/officeDocument/2006/relationships/video" Target="https://www.youtube.com/embed/NS9uKRcxmy0?feature=oembed" TargetMode="External"/><Relationship Id="rId6" Type="http://schemas.openxmlformats.org/officeDocument/2006/relationships/hyperlink" Target="https://youtu.be/xkv0Ojgkq7I?t=73" TargetMode="External"/><Relationship Id="rId5" Type="http://schemas.openxmlformats.org/officeDocument/2006/relationships/image" Target="../media/image8.jpe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www.youtube.com/watch?v=aG64lwGtTDE&amp;ab_channel=POWER-MOTOR%E9%87%8D%E8%BC%AA%E8%BB%8A%E6%A5%AD" TargetMode="Externa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R-WnUpl49zg&amp;ab_channel=zzxptsam"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AyAd70nfVC4&amp;ab_channel=FilmeyBox"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ByTC5AVglsQ&amp;ab_channel=OmarRaafat"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hyperlink" Target="https://www.youtube.com/watch?v=uyU-D1tiR_U&amp;ab_channel=Allprocessofworld"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CC9DEEF-C6D2-432B-A33B-510CF3FAA55B}"/>
              </a:ext>
            </a:extLst>
          </p:cNvPr>
          <p:cNvSpPr>
            <a:spLocks noGrp="1"/>
          </p:cNvSpPr>
          <p:nvPr>
            <p:ph type="ctrTitle"/>
          </p:nvPr>
        </p:nvSpPr>
        <p:spPr/>
        <p:txBody>
          <a:bodyPr>
            <a:normAutofit/>
          </a:bodyPr>
          <a:lstStyle/>
          <a:p>
            <a:r>
              <a:rPr lang="zh-TW" altLang="en-US" sz="8000" dirty="0">
                <a:latin typeface="微軟正黑體" panose="020B0604030504040204" pitchFamily="34" charset="-120"/>
                <a:ea typeface="微軟正黑體" panose="020B0604030504040204" pitchFamily="34" charset="-120"/>
              </a:rPr>
              <a:t>生活機械觀察實作</a:t>
            </a:r>
          </a:p>
        </p:txBody>
      </p:sp>
      <p:sp>
        <p:nvSpPr>
          <p:cNvPr id="3" name="副標題 2">
            <a:extLst>
              <a:ext uri="{FF2B5EF4-FFF2-40B4-BE49-F238E27FC236}">
                <a16:creationId xmlns:a16="http://schemas.microsoft.com/office/drawing/2014/main" id="{265D6EFC-6159-4A17-B072-E8AA3E9E9A28}"/>
              </a:ext>
            </a:extLst>
          </p:cNvPr>
          <p:cNvSpPr>
            <a:spLocks noGrp="1"/>
          </p:cNvSpPr>
          <p:nvPr>
            <p:ph type="subTitle" idx="1"/>
          </p:nvPr>
        </p:nvSpPr>
        <p:spPr/>
        <p:txBody>
          <a:bodyPr/>
          <a:lstStyle/>
          <a:p>
            <a:r>
              <a:rPr lang="zh-TW" altLang="en-US" dirty="0">
                <a:latin typeface="微軟正黑體" panose="020B0604030504040204" pitchFamily="34" charset="-120"/>
                <a:ea typeface="微軟正黑體" panose="020B0604030504040204" pitchFamily="34" charset="-120"/>
              </a:rPr>
              <a:t>教授</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詹魁元</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學生</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吳家安、李京睿、王邑安</a:t>
            </a:r>
          </a:p>
        </p:txBody>
      </p:sp>
    </p:spTree>
    <p:extLst>
      <p:ext uri="{BB962C8B-B14F-4D97-AF65-F5344CB8AC3E}">
        <p14:creationId xmlns:p14="http://schemas.microsoft.com/office/powerpoint/2010/main" val="195292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EDAC3D-90E9-4973-9F8B-D376DA423475}"/>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能量傳遞</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動能、位能、熱能</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pic>
        <p:nvPicPr>
          <p:cNvPr id="4" name="線上媒體 3" title="Blue Marble 3 : the cannon">
            <a:hlinkClick r:id="" action="ppaction://media"/>
            <a:extLst>
              <a:ext uri="{FF2B5EF4-FFF2-40B4-BE49-F238E27FC236}">
                <a16:creationId xmlns:a16="http://schemas.microsoft.com/office/drawing/2014/main" id="{E14F691F-9AFE-4399-B4A2-842C3D58209B}"/>
              </a:ext>
            </a:extLst>
          </p:cNvPr>
          <p:cNvPicPr>
            <a:picLocks noGrp="1" noRot="1" noChangeAspect="1"/>
          </p:cNvPicPr>
          <p:nvPr>
            <p:ph idx="1"/>
            <a:videoFile r:link="rId1"/>
          </p:nvPr>
        </p:nvPicPr>
        <p:blipFill>
          <a:blip r:embed="rId4"/>
          <a:stretch>
            <a:fillRect/>
          </a:stretch>
        </p:blipFill>
        <p:spPr>
          <a:xfrm>
            <a:off x="173915" y="2461098"/>
            <a:ext cx="5672795" cy="3205346"/>
          </a:xfrm>
          <a:prstGeom prst="rect">
            <a:avLst/>
          </a:prstGeom>
        </p:spPr>
      </p:pic>
      <p:pic>
        <p:nvPicPr>
          <p:cNvPr id="5" name="線上媒體 4" title="核能知多少《國家地理》雜誌">
            <a:hlinkClick r:id="" action="ppaction://media"/>
            <a:extLst>
              <a:ext uri="{FF2B5EF4-FFF2-40B4-BE49-F238E27FC236}">
                <a16:creationId xmlns:a16="http://schemas.microsoft.com/office/drawing/2014/main" id="{55EC2A2C-EB38-4DC5-92DA-CD18B69B15F0}"/>
              </a:ext>
            </a:extLst>
          </p:cNvPr>
          <p:cNvPicPr>
            <a:picLocks noRot="1" noChangeAspect="1"/>
          </p:cNvPicPr>
          <p:nvPr>
            <a:videoFile r:link="rId2"/>
          </p:nvPr>
        </p:nvPicPr>
        <p:blipFill>
          <a:blip r:embed="rId5"/>
          <a:stretch>
            <a:fillRect/>
          </a:stretch>
        </p:blipFill>
        <p:spPr>
          <a:xfrm>
            <a:off x="6174647" y="2461098"/>
            <a:ext cx="5673179" cy="3205346"/>
          </a:xfrm>
          <a:prstGeom prst="rect">
            <a:avLst/>
          </a:prstGeom>
        </p:spPr>
      </p:pic>
      <p:sp>
        <p:nvSpPr>
          <p:cNvPr id="13" name="文字方塊 12">
            <a:extLst>
              <a:ext uri="{FF2B5EF4-FFF2-40B4-BE49-F238E27FC236}">
                <a16:creationId xmlns:a16="http://schemas.microsoft.com/office/drawing/2014/main" id="{29900948-1487-487A-A4FF-FF973A60F706}"/>
              </a:ext>
            </a:extLst>
          </p:cNvPr>
          <p:cNvSpPr txBox="1"/>
          <p:nvPr/>
        </p:nvSpPr>
        <p:spPr>
          <a:xfrm>
            <a:off x="6174647" y="5774021"/>
            <a:ext cx="6096000" cy="246221"/>
          </a:xfrm>
          <a:prstGeom prst="rect">
            <a:avLst/>
          </a:prstGeom>
          <a:noFill/>
        </p:spPr>
        <p:txBody>
          <a:bodyPr wrap="square">
            <a:spAutoFit/>
          </a:bodyPr>
          <a:lstStyle/>
          <a:p>
            <a:r>
              <a:rPr lang="en-US" altLang="zh-TW" sz="1000" dirty="0">
                <a:hlinkClick r:id="rId6"/>
              </a:rPr>
              <a:t>https://youtu.be/xkv0Ojgkq7I?t=73</a:t>
            </a:r>
            <a:endParaRPr lang="zh-TW" altLang="en-US" sz="1000" dirty="0"/>
          </a:p>
        </p:txBody>
      </p:sp>
      <p:sp>
        <p:nvSpPr>
          <p:cNvPr id="15" name="文字方塊 14">
            <a:extLst>
              <a:ext uri="{FF2B5EF4-FFF2-40B4-BE49-F238E27FC236}">
                <a16:creationId xmlns:a16="http://schemas.microsoft.com/office/drawing/2014/main" id="{53A5D807-75C5-45A3-B8C8-9C911ADF848C}"/>
              </a:ext>
            </a:extLst>
          </p:cNvPr>
          <p:cNvSpPr txBox="1"/>
          <p:nvPr/>
        </p:nvSpPr>
        <p:spPr>
          <a:xfrm>
            <a:off x="173915" y="5742645"/>
            <a:ext cx="6136340" cy="246221"/>
          </a:xfrm>
          <a:prstGeom prst="rect">
            <a:avLst/>
          </a:prstGeom>
          <a:noFill/>
        </p:spPr>
        <p:txBody>
          <a:bodyPr wrap="square">
            <a:spAutoFit/>
          </a:bodyPr>
          <a:lstStyle/>
          <a:p>
            <a:r>
              <a:rPr lang="en-US" altLang="zh-TW" sz="1000" dirty="0">
                <a:hlinkClick r:id="rId7"/>
              </a:rPr>
              <a:t>https://youtu.be/NS9uKRcxmy0?si=rnexoovejAjoFB8P</a:t>
            </a:r>
            <a:endParaRPr lang="zh-TW" altLang="en-US" sz="1000" dirty="0"/>
          </a:p>
        </p:txBody>
      </p:sp>
    </p:spTree>
    <p:extLst>
      <p:ext uri="{BB962C8B-B14F-4D97-AF65-F5344CB8AC3E}">
        <p14:creationId xmlns:p14="http://schemas.microsoft.com/office/powerpoint/2010/main" val="159223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CD6A62E-8089-48EA-BE59-9903FF8DD788}"/>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cs typeface="DFKai-SB"/>
                <a:sym typeface="DFKai-SB"/>
              </a:rPr>
              <a:t>能量傳遞</a:t>
            </a:r>
            <a:endParaRPr lang="zh-TW" altLang="en-US" dirty="0">
              <a:latin typeface="微軟正黑體" panose="020B0604030504040204" pitchFamily="34" charset="-120"/>
              <a:ea typeface="微軟正黑體" panose="020B0604030504040204" pitchFamily="34" charset="-120"/>
            </a:endParaRPr>
          </a:p>
        </p:txBody>
      </p:sp>
      <p:sp>
        <p:nvSpPr>
          <p:cNvPr id="3" name="內容版面配置區 2">
            <a:extLst>
              <a:ext uri="{FF2B5EF4-FFF2-40B4-BE49-F238E27FC236}">
                <a16:creationId xmlns:a16="http://schemas.microsoft.com/office/drawing/2014/main" id="{60E1A5B4-64CA-4D35-BCFC-D23FFC4290A6}"/>
              </a:ext>
            </a:extLst>
          </p:cNvPr>
          <p:cNvSpPr>
            <a:spLocks noGrp="1"/>
          </p:cNvSpPr>
          <p:nvPr>
            <p:ph idx="1"/>
          </p:nvPr>
        </p:nvSpPr>
        <p:spPr>
          <a:xfrm>
            <a:off x="330200" y="1690688"/>
            <a:ext cx="11279094" cy="4351338"/>
          </a:xfrm>
        </p:spPr>
        <p:txBody>
          <a:bodyPr/>
          <a:lstStyle/>
          <a:p>
            <a:r>
              <a:rPr lang="zh-TW" altLang="en-US" dirty="0">
                <a:latin typeface="微軟正黑體" panose="020B0604030504040204" pitchFamily="34" charset="-120"/>
                <a:ea typeface="微軟正黑體" panose="020B0604030504040204" pitchFamily="34" charset="-120"/>
              </a:rPr>
              <a:t>腿部的力量 </a:t>
            </a:r>
            <a:r>
              <a:rPr lang="en-US" altLang="zh-TW"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踏板推動 </a:t>
            </a:r>
            <a:r>
              <a:rPr lang="en-US" altLang="zh-TW"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鏈輪轉動 </a:t>
            </a:r>
            <a:r>
              <a:rPr lang="en-US" altLang="zh-TW"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鏈條傳動 </a:t>
            </a:r>
            <a:r>
              <a:rPr lang="en-US" altLang="zh-TW"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後輪轉動 </a:t>
            </a:r>
            <a:r>
              <a:rPr lang="en-US" altLang="zh-TW"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dirty="0">
                <a:latin typeface="微軟正黑體" panose="020B0604030504040204" pitchFamily="34" charset="-120"/>
                <a:ea typeface="微軟正黑體" panose="020B0604030504040204" pitchFamily="34" charset="-120"/>
              </a:rPr>
              <a:t> </a:t>
            </a:r>
            <a:r>
              <a:rPr lang="zh-TW" altLang="en-US" dirty="0">
                <a:latin typeface="微軟正黑體" panose="020B0604030504040204" pitchFamily="34" charset="-120"/>
                <a:ea typeface="微軟正黑體" panose="020B0604030504040204" pitchFamily="34" charset="-120"/>
              </a:rPr>
              <a:t>帶動車子前進</a:t>
            </a:r>
            <a:endParaRPr lang="en-US" altLang="zh-TW" dirty="0">
              <a:latin typeface="微軟正黑體" panose="020B0604030504040204" pitchFamily="34" charset="-120"/>
              <a:ea typeface="微軟正黑體" panose="020B0604030504040204" pitchFamily="34" charset="-120"/>
            </a:endParaRPr>
          </a:p>
          <a:p>
            <a:endParaRPr lang="zh-TW" altLang="en-US" dirty="0">
              <a:latin typeface="微軟正黑體" panose="020B0604030504040204" pitchFamily="34" charset="-120"/>
              <a:ea typeface="微軟正黑體" panose="020B0604030504040204" pitchFamily="34" charset="-120"/>
            </a:endParaRPr>
          </a:p>
        </p:txBody>
      </p:sp>
      <p:pic>
        <p:nvPicPr>
          <p:cNvPr id="4" name="Google Shape;184;g26d8caae6a3_0_34">
            <a:extLst>
              <a:ext uri="{FF2B5EF4-FFF2-40B4-BE49-F238E27FC236}">
                <a16:creationId xmlns:a16="http://schemas.microsoft.com/office/drawing/2014/main" id="{F12D0AF7-15A6-43E7-974A-1425D37F8447}"/>
              </a:ext>
            </a:extLst>
          </p:cNvPr>
          <p:cNvPicPr preferRelativeResize="0"/>
          <p:nvPr/>
        </p:nvPicPr>
        <p:blipFill>
          <a:blip r:embed="rId2">
            <a:alphaModFix/>
          </a:blip>
          <a:stretch>
            <a:fillRect/>
          </a:stretch>
        </p:blipFill>
        <p:spPr>
          <a:xfrm>
            <a:off x="3158551" y="2234277"/>
            <a:ext cx="6287273" cy="43513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41849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64E296-1287-4EAA-B5DF-DCF58EB968BD}"/>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其他能量傳遞</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學習單</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sp>
        <p:nvSpPr>
          <p:cNvPr id="3" name="內容版面配置區 2">
            <a:extLst>
              <a:ext uri="{FF2B5EF4-FFF2-40B4-BE49-F238E27FC236}">
                <a16:creationId xmlns:a16="http://schemas.microsoft.com/office/drawing/2014/main" id="{437EB5EA-42AE-4E29-B97F-6AF48D761203}"/>
              </a:ext>
            </a:extLst>
          </p:cNvPr>
          <p:cNvSpPr>
            <a:spLocks noGrp="1"/>
          </p:cNvSpPr>
          <p:nvPr>
            <p:ph idx="1"/>
          </p:nvPr>
        </p:nvSpPr>
        <p:spPr/>
        <p:txBody>
          <a:bodyPr/>
          <a:lstStyle/>
          <a:p>
            <a:r>
              <a:rPr lang="zh-TW" altLang="en-US" dirty="0">
                <a:latin typeface="微軟正黑體" panose="020B0604030504040204" pitchFamily="34" charset="-120"/>
                <a:ea typeface="微軟正黑體" panose="020B0604030504040204" pitchFamily="34" charset="-120"/>
              </a:rPr>
              <a:t>腳踏車的煞車</a:t>
            </a:r>
            <a:endParaRPr lang="en-US" altLang="zh-TW" dirty="0">
              <a:latin typeface="微軟正黑體" panose="020B0604030504040204" pitchFamily="34" charset="-120"/>
              <a:ea typeface="微軟正黑體" panose="020B0604030504040204" pitchFamily="34" charset="-120"/>
            </a:endParaRPr>
          </a:p>
          <a:p>
            <a:endParaRPr lang="zh-TW" altLang="en-US" dirty="0">
              <a:latin typeface="微軟正黑體" panose="020B0604030504040204" pitchFamily="34" charset="-120"/>
              <a:ea typeface="微軟正黑體" panose="020B0604030504040204" pitchFamily="34" charset="-120"/>
            </a:endParaRPr>
          </a:p>
        </p:txBody>
      </p:sp>
      <p:sp>
        <p:nvSpPr>
          <p:cNvPr id="4" name="Google Shape;199;g26d8caae6a3_0_0">
            <a:extLst>
              <a:ext uri="{FF2B5EF4-FFF2-40B4-BE49-F238E27FC236}">
                <a16:creationId xmlns:a16="http://schemas.microsoft.com/office/drawing/2014/main" id="{0E86ADBD-CA51-4FC9-9BA4-A8F6BBA2BB2A}"/>
              </a:ext>
            </a:extLst>
          </p:cNvPr>
          <p:cNvSpPr txBox="1"/>
          <p:nvPr/>
        </p:nvSpPr>
        <p:spPr>
          <a:xfrm>
            <a:off x="838199" y="2276052"/>
            <a:ext cx="9238129" cy="107641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zh-TW" sz="2000" dirty="0">
                <a:solidFill>
                  <a:schemeClr val="dk2"/>
                </a:solidFill>
                <a:latin typeface="微軟正黑體" panose="020B0604030504040204" pitchFamily="34" charset="-120"/>
                <a:ea typeface="微軟正黑體" panose="020B0604030504040204" pitchFamily="34" charset="-120"/>
                <a:cs typeface="DFKai-SB"/>
                <a:sym typeface="DFKai-SB"/>
              </a:rPr>
              <a:t>手部的力量</a:t>
            </a:r>
            <a:r>
              <a:rPr lang="en-US" altLang="zh-TW" sz="2000" dirty="0">
                <a:solidFill>
                  <a:schemeClr val="dk2"/>
                </a:solidFill>
                <a:latin typeface="微軟正黑體" panose="020B0604030504040204" pitchFamily="34" charset="-120"/>
                <a:ea typeface="微軟正黑體" panose="020B0604030504040204" pitchFamily="34" charset="-120"/>
                <a:cs typeface="DFKai-SB"/>
                <a:sym typeface="Wingdings" panose="05000000000000000000" pitchFamily="2" charset="2"/>
              </a:rPr>
              <a:t></a:t>
            </a:r>
            <a:r>
              <a:rPr 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DFKai-SB"/>
              </a:rPr>
              <a:t>壓下握把 </a:t>
            </a:r>
            <a:r>
              <a:rPr lang="en-US" alt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Wingdings" panose="05000000000000000000" pitchFamily="2" charset="2"/>
              </a:rPr>
              <a:t></a:t>
            </a:r>
            <a:r>
              <a:rPr 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DFKai-SB"/>
              </a:rPr>
              <a:t> 煞車線傳動 </a:t>
            </a:r>
            <a:r>
              <a:rPr lang="en-US" alt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Wingdings" panose="05000000000000000000" pitchFamily="2" charset="2"/>
              </a:rPr>
              <a:t></a:t>
            </a:r>
            <a:r>
              <a:rPr 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DFKai-SB"/>
              </a:rPr>
              <a:t> 合上煞車器</a:t>
            </a:r>
            <a:r>
              <a:rPr lang="en-US" altLang="zh-TW" sz="2000" dirty="0">
                <a:solidFill>
                  <a:schemeClr val="dk2"/>
                </a:solidFill>
                <a:highlight>
                  <a:srgbClr val="FFF1A7"/>
                </a:highlight>
                <a:latin typeface="微軟正黑體" panose="020B0604030504040204" pitchFamily="34" charset="-120"/>
                <a:ea typeface="微軟正黑體" panose="020B0604030504040204" pitchFamily="34" charset="-120"/>
                <a:cs typeface="DFKai-SB"/>
                <a:sym typeface="Wingdings" panose="05000000000000000000" pitchFamily="2" charset="2"/>
              </a:rPr>
              <a:t></a:t>
            </a:r>
            <a:r>
              <a:rPr lang="zh-TW" sz="2000" dirty="0">
                <a:solidFill>
                  <a:schemeClr val="dk2"/>
                </a:solidFill>
                <a:latin typeface="微軟正黑體" panose="020B0604030504040204" pitchFamily="34" charset="-120"/>
                <a:ea typeface="微軟正黑體" panose="020B0604030504040204" pitchFamily="34" charset="-120"/>
                <a:cs typeface="DFKai-SB"/>
                <a:sym typeface="DFKai-SB"/>
              </a:rPr>
              <a:t> 煞車皮夾住輪框減速</a:t>
            </a:r>
            <a:endParaRPr sz="2000" dirty="0">
              <a:solidFill>
                <a:schemeClr val="dk2"/>
              </a:solidFill>
              <a:latin typeface="微軟正黑體" panose="020B0604030504040204" pitchFamily="34" charset="-120"/>
              <a:ea typeface="微軟正黑體" panose="020B0604030504040204" pitchFamily="34" charset="-120"/>
              <a:cs typeface="DFKai-SB"/>
              <a:sym typeface="DFKai-SB"/>
            </a:endParaRPr>
          </a:p>
          <a:p>
            <a:pPr marL="0" lvl="0" indent="0" algn="l" rtl="0">
              <a:lnSpc>
                <a:spcPct val="115000"/>
              </a:lnSpc>
              <a:spcBef>
                <a:spcPts val="1200"/>
              </a:spcBef>
              <a:spcAft>
                <a:spcPts val="1200"/>
              </a:spcAft>
              <a:buNone/>
            </a:pPr>
            <a:endParaRPr sz="1300" dirty="0">
              <a:solidFill>
                <a:schemeClr val="dk2"/>
              </a:solidFill>
              <a:latin typeface="DFKai-SB"/>
              <a:ea typeface="DFKai-SB"/>
              <a:cs typeface="DFKai-SB"/>
              <a:sym typeface="DFKai-SB"/>
            </a:endParaRPr>
          </a:p>
        </p:txBody>
      </p:sp>
      <p:pic>
        <p:nvPicPr>
          <p:cNvPr id="5" name="Google Shape;196;g26d8caae6a3_0_0">
            <a:extLst>
              <a:ext uri="{FF2B5EF4-FFF2-40B4-BE49-F238E27FC236}">
                <a16:creationId xmlns:a16="http://schemas.microsoft.com/office/drawing/2014/main" id="{F027FF63-27BE-482A-BE68-F1645F827BDA}"/>
              </a:ext>
            </a:extLst>
          </p:cNvPr>
          <p:cNvPicPr preferRelativeResize="0"/>
          <p:nvPr/>
        </p:nvPicPr>
        <p:blipFill rotWithShape="1">
          <a:blip r:embed="rId2">
            <a:alphaModFix/>
          </a:blip>
          <a:srcRect l="5612" r="12211"/>
          <a:stretch/>
        </p:blipFill>
        <p:spPr>
          <a:xfrm>
            <a:off x="4054825" y="3363527"/>
            <a:ext cx="2566179" cy="2075450"/>
          </a:xfrm>
          <a:prstGeom prst="rect">
            <a:avLst/>
          </a:prstGeom>
          <a:noFill/>
          <a:ln>
            <a:noFill/>
          </a:ln>
        </p:spPr>
      </p:pic>
      <p:pic>
        <p:nvPicPr>
          <p:cNvPr id="6" name="Google Shape;197;g26d8caae6a3_0_0">
            <a:extLst>
              <a:ext uri="{FF2B5EF4-FFF2-40B4-BE49-F238E27FC236}">
                <a16:creationId xmlns:a16="http://schemas.microsoft.com/office/drawing/2014/main" id="{9F690A24-2AD7-44B8-92F6-09664EA67893}"/>
              </a:ext>
            </a:extLst>
          </p:cNvPr>
          <p:cNvPicPr preferRelativeResize="0"/>
          <p:nvPr/>
        </p:nvPicPr>
        <p:blipFill rotWithShape="1">
          <a:blip r:embed="rId3">
            <a:alphaModFix/>
          </a:blip>
          <a:srcRect l="47918" r="3439"/>
          <a:stretch/>
        </p:blipFill>
        <p:spPr>
          <a:xfrm>
            <a:off x="1778374" y="3109402"/>
            <a:ext cx="1883651" cy="2583700"/>
          </a:xfrm>
          <a:prstGeom prst="rect">
            <a:avLst/>
          </a:prstGeom>
          <a:noFill/>
          <a:ln>
            <a:noFill/>
          </a:ln>
        </p:spPr>
      </p:pic>
      <p:pic>
        <p:nvPicPr>
          <p:cNvPr id="7" name="Google Shape;198;g26d8caae6a3_0_0">
            <a:extLst>
              <a:ext uri="{FF2B5EF4-FFF2-40B4-BE49-F238E27FC236}">
                <a16:creationId xmlns:a16="http://schemas.microsoft.com/office/drawing/2014/main" id="{D2C34914-7977-4689-98C7-31B192A03247}"/>
              </a:ext>
            </a:extLst>
          </p:cNvPr>
          <p:cNvPicPr preferRelativeResize="0"/>
          <p:nvPr/>
        </p:nvPicPr>
        <p:blipFill rotWithShape="1">
          <a:blip r:embed="rId4">
            <a:alphaModFix/>
          </a:blip>
          <a:srcRect l="21349" t="9804" r="8608"/>
          <a:stretch/>
        </p:blipFill>
        <p:spPr>
          <a:xfrm>
            <a:off x="7013799" y="3363527"/>
            <a:ext cx="2331100" cy="2075450"/>
          </a:xfrm>
          <a:prstGeom prst="rect">
            <a:avLst/>
          </a:prstGeom>
          <a:noFill/>
          <a:ln>
            <a:noFill/>
          </a:ln>
        </p:spPr>
      </p:pic>
    </p:spTree>
    <p:extLst>
      <p:ext uri="{BB962C8B-B14F-4D97-AF65-F5344CB8AC3E}">
        <p14:creationId xmlns:p14="http://schemas.microsoft.com/office/powerpoint/2010/main" val="2073535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0056FF5-89F8-4D9C-9408-56CAF68396DE}"/>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複雜系統中的能量傳遞</a:t>
            </a:r>
          </a:p>
        </p:txBody>
      </p:sp>
      <p:grpSp>
        <p:nvGrpSpPr>
          <p:cNvPr id="15" name="群組 14">
            <a:extLst>
              <a:ext uri="{FF2B5EF4-FFF2-40B4-BE49-F238E27FC236}">
                <a16:creationId xmlns:a16="http://schemas.microsoft.com/office/drawing/2014/main" id="{996E663C-FDCF-4589-9394-9980636A990B}"/>
              </a:ext>
            </a:extLst>
          </p:cNvPr>
          <p:cNvGrpSpPr/>
          <p:nvPr/>
        </p:nvGrpSpPr>
        <p:grpSpPr>
          <a:xfrm>
            <a:off x="2372900" y="6071300"/>
            <a:ext cx="7700200" cy="481200"/>
            <a:chOff x="721900" y="3948150"/>
            <a:chExt cx="7700200" cy="481200"/>
          </a:xfrm>
        </p:grpSpPr>
        <p:sp>
          <p:nvSpPr>
            <p:cNvPr id="4" name="Google Shape;206;g26d8caae6a3_0_14">
              <a:extLst>
                <a:ext uri="{FF2B5EF4-FFF2-40B4-BE49-F238E27FC236}">
                  <a16:creationId xmlns:a16="http://schemas.microsoft.com/office/drawing/2014/main" id="{23C6C366-28D6-459E-985B-19CFCFAD75F4}"/>
                </a:ext>
              </a:extLst>
            </p:cNvPr>
            <p:cNvSpPr/>
            <p:nvPr/>
          </p:nvSpPr>
          <p:spPr>
            <a:xfrm>
              <a:off x="721900" y="3948150"/>
              <a:ext cx="932400" cy="481200"/>
            </a:xfrm>
            <a:prstGeom prst="roundRect">
              <a:avLst>
                <a:gd name="adj" fmla="val 16667"/>
              </a:avLst>
            </a:prstGeom>
            <a:solidFill>
              <a:schemeClr val="lt2"/>
            </a:solidFill>
            <a:ln w="28575" cap="flat" cmpd="sng">
              <a:solidFill>
                <a:srgbClr val="FD31C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dirty="0">
                  <a:latin typeface="微軟正黑體" panose="020B0604030504040204" pitchFamily="34" charset="-120"/>
                  <a:ea typeface="微軟正黑體" panose="020B0604030504040204" pitchFamily="34" charset="-120"/>
                  <a:cs typeface="DFKai-SB"/>
                  <a:sym typeface="DFKai-SB"/>
                </a:rPr>
                <a:t>發動機</a:t>
              </a:r>
              <a:endParaRPr dirty="0">
                <a:latin typeface="微軟正黑體" panose="020B0604030504040204" pitchFamily="34" charset="-120"/>
                <a:ea typeface="微軟正黑體" panose="020B0604030504040204" pitchFamily="34" charset="-120"/>
                <a:cs typeface="DFKai-SB"/>
                <a:sym typeface="DFKai-SB"/>
              </a:endParaRPr>
            </a:p>
          </p:txBody>
        </p:sp>
        <p:sp>
          <p:nvSpPr>
            <p:cNvPr id="5" name="Google Shape;207;g26d8caae6a3_0_14">
              <a:extLst>
                <a:ext uri="{FF2B5EF4-FFF2-40B4-BE49-F238E27FC236}">
                  <a16:creationId xmlns:a16="http://schemas.microsoft.com/office/drawing/2014/main" id="{E69706BC-245C-463D-8E61-3291775375EE}"/>
                </a:ext>
              </a:extLst>
            </p:cNvPr>
            <p:cNvSpPr/>
            <p:nvPr/>
          </p:nvSpPr>
          <p:spPr>
            <a:xfrm>
              <a:off x="2075450" y="3948150"/>
              <a:ext cx="932400" cy="481200"/>
            </a:xfrm>
            <a:prstGeom prst="roundRect">
              <a:avLst>
                <a:gd name="adj" fmla="val 16667"/>
              </a:avLst>
            </a:prstGeom>
            <a:solidFill>
              <a:schemeClr val="lt2"/>
            </a:solidFill>
            <a:ln w="28575" cap="flat" cmpd="sng">
              <a:solidFill>
                <a:schemeClr val="accent2">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atin typeface="微軟正黑體" panose="020B0604030504040204" pitchFamily="34" charset="-120"/>
                  <a:ea typeface="微軟正黑體" panose="020B0604030504040204" pitchFamily="34" charset="-120"/>
                  <a:cs typeface="DFKai-SB"/>
                  <a:sym typeface="DFKai-SB"/>
                </a:rPr>
                <a:t>離合器</a:t>
              </a:r>
              <a:endParaRPr>
                <a:latin typeface="微軟正黑體" panose="020B0604030504040204" pitchFamily="34" charset="-120"/>
                <a:ea typeface="微軟正黑體" panose="020B0604030504040204" pitchFamily="34" charset="-120"/>
                <a:cs typeface="DFKai-SB"/>
                <a:sym typeface="DFKai-SB"/>
              </a:endParaRPr>
            </a:p>
          </p:txBody>
        </p:sp>
        <p:cxnSp>
          <p:nvCxnSpPr>
            <p:cNvPr id="6" name="Google Shape;208;g26d8caae6a3_0_14">
              <a:extLst>
                <a:ext uri="{FF2B5EF4-FFF2-40B4-BE49-F238E27FC236}">
                  <a16:creationId xmlns:a16="http://schemas.microsoft.com/office/drawing/2014/main" id="{46EC4730-76F0-4DE4-9C81-001358708B02}"/>
                </a:ext>
              </a:extLst>
            </p:cNvPr>
            <p:cNvCxnSpPr>
              <a:stCxn id="4" idx="3"/>
              <a:endCxn id="5" idx="1"/>
            </p:cNvCxnSpPr>
            <p:nvPr/>
          </p:nvCxnSpPr>
          <p:spPr>
            <a:xfrm>
              <a:off x="1654300" y="4188750"/>
              <a:ext cx="421200" cy="0"/>
            </a:xfrm>
            <a:prstGeom prst="straightConnector1">
              <a:avLst/>
            </a:prstGeom>
            <a:noFill/>
            <a:ln w="28575" cap="flat" cmpd="sng">
              <a:solidFill>
                <a:schemeClr val="accent2">
                  <a:lumMod val="50000"/>
                </a:schemeClr>
              </a:solidFill>
              <a:prstDash val="solid"/>
              <a:round/>
              <a:headEnd type="none" w="med" len="med"/>
              <a:tailEnd type="triangle" w="med" len="med"/>
            </a:ln>
          </p:spPr>
        </p:cxnSp>
        <p:sp>
          <p:nvSpPr>
            <p:cNvPr id="7" name="Google Shape;209;g26d8caae6a3_0_14">
              <a:extLst>
                <a:ext uri="{FF2B5EF4-FFF2-40B4-BE49-F238E27FC236}">
                  <a16:creationId xmlns:a16="http://schemas.microsoft.com/office/drawing/2014/main" id="{FC6F0CD5-2237-4EF9-A6D2-6D21307FF670}"/>
                </a:ext>
              </a:extLst>
            </p:cNvPr>
            <p:cNvSpPr/>
            <p:nvPr/>
          </p:nvSpPr>
          <p:spPr>
            <a:xfrm>
              <a:off x="3429050" y="3948150"/>
              <a:ext cx="932400" cy="481200"/>
            </a:xfrm>
            <a:prstGeom prst="roundRect">
              <a:avLst>
                <a:gd name="adj" fmla="val 16667"/>
              </a:avLst>
            </a:prstGeom>
            <a:solidFill>
              <a:schemeClr val="lt2"/>
            </a:solidFill>
            <a:ln w="28575" cap="flat" cmpd="sng">
              <a:solidFill>
                <a:schemeClr val="accent2">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atin typeface="微軟正黑體" panose="020B0604030504040204" pitchFamily="34" charset="-120"/>
                  <a:ea typeface="微軟正黑體" panose="020B0604030504040204" pitchFamily="34" charset="-120"/>
                  <a:cs typeface="DFKai-SB"/>
                  <a:sym typeface="DFKai-SB"/>
                </a:rPr>
                <a:t>變速箱</a:t>
              </a:r>
              <a:endParaRPr>
                <a:latin typeface="微軟正黑體" panose="020B0604030504040204" pitchFamily="34" charset="-120"/>
                <a:ea typeface="微軟正黑體" panose="020B0604030504040204" pitchFamily="34" charset="-120"/>
                <a:cs typeface="DFKai-SB"/>
                <a:sym typeface="DFKai-SB"/>
              </a:endParaRPr>
            </a:p>
          </p:txBody>
        </p:sp>
        <p:cxnSp>
          <p:nvCxnSpPr>
            <p:cNvPr id="8" name="Google Shape;210;g26d8caae6a3_0_14">
              <a:extLst>
                <a:ext uri="{FF2B5EF4-FFF2-40B4-BE49-F238E27FC236}">
                  <a16:creationId xmlns:a16="http://schemas.microsoft.com/office/drawing/2014/main" id="{269F020F-C22E-4F8F-A347-F965A11D5D84}"/>
                </a:ext>
              </a:extLst>
            </p:cNvPr>
            <p:cNvCxnSpPr>
              <a:endCxn id="7" idx="1"/>
            </p:cNvCxnSpPr>
            <p:nvPr/>
          </p:nvCxnSpPr>
          <p:spPr>
            <a:xfrm>
              <a:off x="3007850" y="4188750"/>
              <a:ext cx="421200" cy="0"/>
            </a:xfrm>
            <a:prstGeom prst="straightConnector1">
              <a:avLst/>
            </a:prstGeom>
            <a:noFill/>
            <a:ln w="28575" cap="flat" cmpd="sng">
              <a:solidFill>
                <a:schemeClr val="accent2">
                  <a:lumMod val="50000"/>
                </a:schemeClr>
              </a:solidFill>
              <a:prstDash val="solid"/>
              <a:round/>
              <a:headEnd type="none" w="med" len="med"/>
              <a:tailEnd type="triangle" w="med" len="med"/>
            </a:ln>
          </p:spPr>
        </p:cxnSp>
        <p:sp>
          <p:nvSpPr>
            <p:cNvPr id="9" name="Google Shape;211;g26d8caae6a3_0_14">
              <a:extLst>
                <a:ext uri="{FF2B5EF4-FFF2-40B4-BE49-F238E27FC236}">
                  <a16:creationId xmlns:a16="http://schemas.microsoft.com/office/drawing/2014/main" id="{846011B7-DFFF-482D-98BE-A002F094BD41}"/>
                </a:ext>
              </a:extLst>
            </p:cNvPr>
            <p:cNvSpPr/>
            <p:nvPr/>
          </p:nvSpPr>
          <p:spPr>
            <a:xfrm>
              <a:off x="4782600" y="3948150"/>
              <a:ext cx="932400" cy="481200"/>
            </a:xfrm>
            <a:prstGeom prst="roundRect">
              <a:avLst>
                <a:gd name="adj" fmla="val 16667"/>
              </a:avLst>
            </a:prstGeom>
            <a:solidFill>
              <a:schemeClr val="lt2"/>
            </a:solidFill>
            <a:ln w="28575" cap="flat" cmpd="sng">
              <a:solidFill>
                <a:schemeClr val="accent2">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atin typeface="微軟正黑體" panose="020B0604030504040204" pitchFamily="34" charset="-120"/>
                  <a:ea typeface="微軟正黑體" panose="020B0604030504040204" pitchFamily="34" charset="-120"/>
                  <a:cs typeface="DFKai-SB"/>
                  <a:sym typeface="DFKai-SB"/>
                </a:rPr>
                <a:t>傳動軸</a:t>
              </a:r>
              <a:endParaRPr>
                <a:latin typeface="微軟正黑體" panose="020B0604030504040204" pitchFamily="34" charset="-120"/>
                <a:ea typeface="微軟正黑體" panose="020B0604030504040204" pitchFamily="34" charset="-120"/>
                <a:cs typeface="DFKai-SB"/>
                <a:sym typeface="DFKai-SB"/>
              </a:endParaRPr>
            </a:p>
          </p:txBody>
        </p:sp>
        <p:cxnSp>
          <p:nvCxnSpPr>
            <p:cNvPr id="10" name="Google Shape;212;g26d8caae6a3_0_14">
              <a:extLst>
                <a:ext uri="{FF2B5EF4-FFF2-40B4-BE49-F238E27FC236}">
                  <a16:creationId xmlns:a16="http://schemas.microsoft.com/office/drawing/2014/main" id="{7B0B256A-0502-4C1E-8064-264E9352BDCA}"/>
                </a:ext>
              </a:extLst>
            </p:cNvPr>
            <p:cNvCxnSpPr>
              <a:endCxn id="9" idx="1"/>
            </p:cNvCxnSpPr>
            <p:nvPr/>
          </p:nvCxnSpPr>
          <p:spPr>
            <a:xfrm>
              <a:off x="4361400" y="4188750"/>
              <a:ext cx="421200" cy="0"/>
            </a:xfrm>
            <a:prstGeom prst="straightConnector1">
              <a:avLst/>
            </a:prstGeom>
            <a:noFill/>
            <a:ln w="28575" cap="flat" cmpd="sng">
              <a:solidFill>
                <a:schemeClr val="accent2">
                  <a:lumMod val="50000"/>
                </a:schemeClr>
              </a:solidFill>
              <a:prstDash val="solid"/>
              <a:round/>
              <a:headEnd type="none" w="med" len="med"/>
              <a:tailEnd type="triangle" w="med" len="med"/>
            </a:ln>
          </p:spPr>
        </p:cxnSp>
        <p:sp>
          <p:nvSpPr>
            <p:cNvPr id="11" name="Google Shape;213;g26d8caae6a3_0_14">
              <a:extLst>
                <a:ext uri="{FF2B5EF4-FFF2-40B4-BE49-F238E27FC236}">
                  <a16:creationId xmlns:a16="http://schemas.microsoft.com/office/drawing/2014/main" id="{2E629500-B113-4A38-8C15-ACEDB75FBF73}"/>
                </a:ext>
              </a:extLst>
            </p:cNvPr>
            <p:cNvSpPr/>
            <p:nvPr/>
          </p:nvSpPr>
          <p:spPr>
            <a:xfrm>
              <a:off x="6136150" y="3948150"/>
              <a:ext cx="932400" cy="481200"/>
            </a:xfrm>
            <a:prstGeom prst="roundRect">
              <a:avLst>
                <a:gd name="adj" fmla="val 16667"/>
              </a:avLst>
            </a:prstGeom>
            <a:solidFill>
              <a:schemeClr val="lt2"/>
            </a:solidFill>
            <a:ln w="28575" cap="flat" cmpd="sng">
              <a:solidFill>
                <a:schemeClr val="accent2">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atin typeface="微軟正黑體" panose="020B0604030504040204" pitchFamily="34" charset="-120"/>
                  <a:ea typeface="微軟正黑體" panose="020B0604030504040204" pitchFamily="34" charset="-120"/>
                  <a:cs typeface="DFKai-SB"/>
                  <a:sym typeface="DFKai-SB"/>
                </a:rPr>
                <a:t>差速器</a:t>
              </a:r>
              <a:endParaRPr>
                <a:latin typeface="微軟正黑體" panose="020B0604030504040204" pitchFamily="34" charset="-120"/>
                <a:ea typeface="微軟正黑體" panose="020B0604030504040204" pitchFamily="34" charset="-120"/>
                <a:cs typeface="DFKai-SB"/>
                <a:sym typeface="DFKai-SB"/>
              </a:endParaRPr>
            </a:p>
          </p:txBody>
        </p:sp>
        <p:cxnSp>
          <p:nvCxnSpPr>
            <p:cNvPr id="12" name="Google Shape;214;g26d8caae6a3_0_14">
              <a:extLst>
                <a:ext uri="{FF2B5EF4-FFF2-40B4-BE49-F238E27FC236}">
                  <a16:creationId xmlns:a16="http://schemas.microsoft.com/office/drawing/2014/main" id="{F003CDBB-45EE-4DFC-93A9-67511BB972C1}"/>
                </a:ext>
              </a:extLst>
            </p:cNvPr>
            <p:cNvCxnSpPr>
              <a:endCxn id="11" idx="1"/>
            </p:cNvCxnSpPr>
            <p:nvPr/>
          </p:nvCxnSpPr>
          <p:spPr>
            <a:xfrm>
              <a:off x="5714950" y="4188750"/>
              <a:ext cx="421200" cy="0"/>
            </a:xfrm>
            <a:prstGeom prst="straightConnector1">
              <a:avLst/>
            </a:prstGeom>
            <a:noFill/>
            <a:ln w="28575" cap="flat" cmpd="sng">
              <a:solidFill>
                <a:schemeClr val="accent2">
                  <a:lumMod val="50000"/>
                </a:schemeClr>
              </a:solidFill>
              <a:prstDash val="solid"/>
              <a:round/>
              <a:headEnd type="none" w="med" len="med"/>
              <a:tailEnd type="triangle" w="med" len="med"/>
            </a:ln>
          </p:spPr>
        </p:cxnSp>
        <p:sp>
          <p:nvSpPr>
            <p:cNvPr id="13" name="Google Shape;215;g26d8caae6a3_0_14">
              <a:extLst>
                <a:ext uri="{FF2B5EF4-FFF2-40B4-BE49-F238E27FC236}">
                  <a16:creationId xmlns:a16="http://schemas.microsoft.com/office/drawing/2014/main" id="{217947CD-3258-4167-B46D-2CAA2BB70DC4}"/>
                </a:ext>
              </a:extLst>
            </p:cNvPr>
            <p:cNvSpPr/>
            <p:nvPr/>
          </p:nvSpPr>
          <p:spPr>
            <a:xfrm>
              <a:off x="7489700" y="3948150"/>
              <a:ext cx="932400" cy="481200"/>
            </a:xfrm>
            <a:prstGeom prst="roundRect">
              <a:avLst>
                <a:gd name="adj" fmla="val 16667"/>
              </a:avLst>
            </a:prstGeom>
            <a:solidFill>
              <a:schemeClr val="lt2"/>
            </a:solidFill>
            <a:ln w="28575" cap="flat" cmpd="sng">
              <a:solidFill>
                <a:schemeClr val="accent2">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TW">
                  <a:latin typeface="微軟正黑體" panose="020B0604030504040204" pitchFamily="34" charset="-120"/>
                  <a:ea typeface="微軟正黑體" panose="020B0604030504040204" pitchFamily="34" charset="-120"/>
                  <a:cs typeface="DFKai-SB"/>
                  <a:sym typeface="DFKai-SB"/>
                </a:rPr>
                <a:t>驅動輪</a:t>
              </a:r>
              <a:endParaRPr>
                <a:latin typeface="微軟正黑體" panose="020B0604030504040204" pitchFamily="34" charset="-120"/>
                <a:ea typeface="微軟正黑體" panose="020B0604030504040204" pitchFamily="34" charset="-120"/>
                <a:cs typeface="DFKai-SB"/>
                <a:sym typeface="DFKai-SB"/>
              </a:endParaRPr>
            </a:p>
          </p:txBody>
        </p:sp>
        <p:cxnSp>
          <p:nvCxnSpPr>
            <p:cNvPr id="14" name="Google Shape;216;g26d8caae6a3_0_14">
              <a:extLst>
                <a:ext uri="{FF2B5EF4-FFF2-40B4-BE49-F238E27FC236}">
                  <a16:creationId xmlns:a16="http://schemas.microsoft.com/office/drawing/2014/main" id="{4364E8D6-F517-49A5-817D-BED91030F8C3}"/>
                </a:ext>
              </a:extLst>
            </p:cNvPr>
            <p:cNvCxnSpPr>
              <a:endCxn id="13" idx="1"/>
            </p:cNvCxnSpPr>
            <p:nvPr/>
          </p:nvCxnSpPr>
          <p:spPr>
            <a:xfrm>
              <a:off x="7068500" y="4188750"/>
              <a:ext cx="421200" cy="0"/>
            </a:xfrm>
            <a:prstGeom prst="straightConnector1">
              <a:avLst/>
            </a:prstGeom>
            <a:noFill/>
            <a:ln w="28575" cap="flat" cmpd="sng">
              <a:solidFill>
                <a:schemeClr val="accent2">
                  <a:lumMod val="50000"/>
                </a:schemeClr>
              </a:solidFill>
              <a:prstDash val="solid"/>
              <a:round/>
              <a:headEnd type="none" w="med" len="med"/>
              <a:tailEnd type="triangle" w="med" len="med"/>
            </a:ln>
          </p:spPr>
        </p:cxnSp>
      </p:grpSp>
      <p:pic>
        <p:nvPicPr>
          <p:cNvPr id="2050" name="Picture 2" descr="小小內燃機的大小事| 股感知識庫Stockfeel | LINE TODAY">
            <a:extLst>
              <a:ext uri="{FF2B5EF4-FFF2-40B4-BE49-F238E27FC236}">
                <a16:creationId xmlns:a16="http://schemas.microsoft.com/office/drawing/2014/main" id="{A523EEC5-0F73-4F4D-8409-24FCB39E01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717" y="1931288"/>
            <a:ext cx="4536766" cy="3177145"/>
          </a:xfrm>
          <a:prstGeom prst="rect">
            <a:avLst/>
          </a:prstGeom>
          <a:noFill/>
          <a:extLst>
            <a:ext uri="{909E8E84-426E-40DD-AFC4-6F175D3DCCD1}">
              <a14:hiddenFill xmlns:a14="http://schemas.microsoft.com/office/drawing/2010/main">
                <a:solidFill>
                  <a:srgbClr val="FFFFFF"/>
                </a:solidFill>
              </a14:hiddenFill>
            </a:ext>
          </a:extLst>
        </p:spPr>
      </p:pic>
      <p:sp>
        <p:nvSpPr>
          <p:cNvPr id="19" name="流程圖: 換頁接點 18">
            <a:extLst>
              <a:ext uri="{FF2B5EF4-FFF2-40B4-BE49-F238E27FC236}">
                <a16:creationId xmlns:a16="http://schemas.microsoft.com/office/drawing/2014/main" id="{1D622F4C-0051-410C-98F3-106BF1894E01}"/>
              </a:ext>
            </a:extLst>
          </p:cNvPr>
          <p:cNvSpPr/>
          <p:nvPr/>
        </p:nvSpPr>
        <p:spPr>
          <a:xfrm>
            <a:off x="2667397" y="5192281"/>
            <a:ext cx="343406" cy="770965"/>
          </a:xfrm>
          <a:prstGeom prst="flowChartOffpageConnector">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1" name="Google Shape;218;g26d8caae6a3_0_14">
            <a:extLst>
              <a:ext uri="{FF2B5EF4-FFF2-40B4-BE49-F238E27FC236}">
                <a16:creationId xmlns:a16="http://schemas.microsoft.com/office/drawing/2014/main" id="{91691864-6FBD-4576-92BC-0FFCFCB5E928}"/>
              </a:ext>
            </a:extLst>
          </p:cNvPr>
          <p:cNvPicPr preferRelativeResize="0"/>
          <p:nvPr/>
        </p:nvPicPr>
        <p:blipFill>
          <a:blip r:embed="rId4">
            <a:alphaModFix/>
          </a:blip>
          <a:stretch>
            <a:fillRect/>
          </a:stretch>
        </p:blipFill>
        <p:spPr>
          <a:xfrm>
            <a:off x="5922564" y="1846971"/>
            <a:ext cx="5392218" cy="3261462"/>
          </a:xfrm>
          <a:prstGeom prst="rect">
            <a:avLst/>
          </a:prstGeom>
          <a:ln>
            <a:noFill/>
          </a:ln>
          <a:effectLst>
            <a:outerShdw blurRad="292100" dist="139700" dir="2700000" algn="tl" rotWithShape="0">
              <a:srgbClr val="333333">
                <a:alpha val="65000"/>
              </a:srgbClr>
            </a:outerShdw>
          </a:effectLst>
        </p:spPr>
      </p:pic>
      <p:sp>
        <p:nvSpPr>
          <p:cNvPr id="3" name="文字方塊 2">
            <a:extLst>
              <a:ext uri="{FF2B5EF4-FFF2-40B4-BE49-F238E27FC236}">
                <a16:creationId xmlns:a16="http://schemas.microsoft.com/office/drawing/2014/main" id="{80CE49D7-B05E-4A09-AF09-29DCAD86D83C}"/>
              </a:ext>
            </a:extLst>
          </p:cNvPr>
          <p:cNvSpPr txBox="1"/>
          <p:nvPr/>
        </p:nvSpPr>
        <p:spPr>
          <a:xfrm>
            <a:off x="58296" y="6603183"/>
            <a:ext cx="9622307" cy="276999"/>
          </a:xfrm>
          <a:prstGeom prst="rect">
            <a:avLst/>
          </a:prstGeom>
          <a:noFill/>
        </p:spPr>
        <p:txBody>
          <a:bodyPr wrap="square" rtlCol="0">
            <a:spAutoFit/>
          </a:bodyPr>
          <a:lstStyle/>
          <a:p>
            <a:r>
              <a:rPr lang="en-US" altLang="zh-TW" sz="1200" dirty="0">
                <a:hlinkClick r:id="rId5"/>
              </a:rPr>
              <a:t>https://www.youtube.com/watch?v=aG64lwGtTDE&amp;ab_channel=POWER-MOTOR%E9%87%8D%E8%BC%AA%E8%BB%8A%E6%A5%AD</a:t>
            </a:r>
            <a:endParaRPr lang="zh-TW" altLang="en-US" sz="1200" dirty="0"/>
          </a:p>
        </p:txBody>
      </p:sp>
      <p:sp>
        <p:nvSpPr>
          <p:cNvPr id="16" name="矩形: 圓角 15">
            <a:extLst>
              <a:ext uri="{FF2B5EF4-FFF2-40B4-BE49-F238E27FC236}">
                <a16:creationId xmlns:a16="http://schemas.microsoft.com/office/drawing/2014/main" id="{B1B6C225-D7E5-41F1-90AF-2F07011D110A}"/>
              </a:ext>
            </a:extLst>
          </p:cNvPr>
          <p:cNvSpPr/>
          <p:nvPr/>
        </p:nvSpPr>
        <p:spPr>
          <a:xfrm>
            <a:off x="1389529" y="2043953"/>
            <a:ext cx="2841812" cy="481189"/>
          </a:xfrm>
          <a:prstGeom prst="round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latin typeface="Yu Gothic UI Semibold" panose="020B0700000000000000" pitchFamily="34" charset="-128"/>
                <a:ea typeface="Yu Gothic UI Semibold" panose="020B0700000000000000" pitchFamily="34" charset="-128"/>
              </a:rPr>
              <a:t>引擎工作原理</a:t>
            </a:r>
          </a:p>
        </p:txBody>
      </p:sp>
    </p:spTree>
    <p:extLst>
      <p:ext uri="{BB962C8B-B14F-4D97-AF65-F5344CB8AC3E}">
        <p14:creationId xmlns:p14="http://schemas.microsoft.com/office/powerpoint/2010/main" val="15414882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9901591-BBD1-4BE8-9BCE-C95C89C23736}"/>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鱷魚牙醫玩具活動</a:t>
            </a:r>
          </a:p>
        </p:txBody>
      </p:sp>
      <p:sp>
        <p:nvSpPr>
          <p:cNvPr id="3" name="內容版面配置區 2">
            <a:extLst>
              <a:ext uri="{FF2B5EF4-FFF2-40B4-BE49-F238E27FC236}">
                <a16:creationId xmlns:a16="http://schemas.microsoft.com/office/drawing/2014/main" id="{4557AB93-D09C-42A2-9D78-207C8C9349F1}"/>
              </a:ext>
            </a:extLst>
          </p:cNvPr>
          <p:cNvSpPr>
            <a:spLocks noGrp="1"/>
          </p:cNvSpPr>
          <p:nvPr>
            <p:ph idx="1"/>
          </p:nvPr>
        </p:nvSpPr>
        <p:spPr/>
        <p:txBody>
          <a:bodyPr/>
          <a:lstStyle/>
          <a:p>
            <a:pPr marL="0" indent="0">
              <a:buNone/>
            </a:pPr>
            <a:r>
              <a:rPr lang="zh-TW" altLang="en-US" dirty="0">
                <a:latin typeface="微軟正黑體" panose="020B0604030504040204" pitchFamily="34" charset="-120"/>
                <a:ea typeface="微軟正黑體" panose="020B0604030504040204" pitchFamily="34" charset="-120"/>
              </a:rPr>
              <a:t>拆解並觀察：</a:t>
            </a:r>
            <a:endParaRPr lang="en-US" altLang="zh-TW" dirty="0">
              <a:latin typeface="微軟正黑體" panose="020B0604030504040204" pitchFamily="34" charset="-120"/>
              <a:ea typeface="微軟正黑體" panose="020B0604030504040204" pitchFamily="34" charset="-120"/>
            </a:endParaRPr>
          </a:p>
          <a:p>
            <a:pPr marL="514350" indent="-514350">
              <a:buFont typeface="+mj-lt"/>
              <a:buAutoNum type="arabicPeriod"/>
            </a:pPr>
            <a:r>
              <a:rPr lang="zh-TW" altLang="en-US" dirty="0">
                <a:latin typeface="微軟正黑體" panose="020B0604030504040204" pitchFamily="34" charset="-120"/>
                <a:ea typeface="微軟正黑體" panose="020B0604030504040204" pitchFamily="34" charset="-120"/>
              </a:rPr>
              <a:t>鱷魚的嘴巴為什麼張到最大時會卡住？為什麼按到正確牙齒時會閉上嘴巴？</a:t>
            </a:r>
          </a:p>
          <a:p>
            <a:pPr marL="514350" indent="-514350">
              <a:buFont typeface="+mj-lt"/>
              <a:buAutoNum type="arabicPeriod"/>
            </a:pPr>
            <a:r>
              <a:rPr lang="zh-TW" altLang="en-US" dirty="0">
                <a:latin typeface="微軟正黑體" panose="020B0604030504040204" pitchFamily="34" charset="-120"/>
                <a:ea typeface="微軟正黑體" panose="020B0604030504040204" pitchFamily="34" charset="-120"/>
              </a:rPr>
              <a:t>使鱷魚嘴巴閉上的正確牙齒有可能會有不只或不到一個的可能嗎？為什麼？</a:t>
            </a:r>
          </a:p>
          <a:p>
            <a:pPr marL="514350" indent="-514350">
              <a:buFont typeface="+mj-lt"/>
              <a:buAutoNum type="arabicPeriod"/>
            </a:pPr>
            <a:r>
              <a:rPr lang="zh-TW" altLang="en-US" dirty="0">
                <a:latin typeface="微軟正黑體" panose="020B0604030504040204" pitchFamily="34" charset="-120"/>
                <a:ea typeface="微軟正黑體" panose="020B0604030504040204" pitchFamily="34" charset="-120"/>
              </a:rPr>
              <a:t>鱷魚張開嘴巴到最大後為什麼按下非正確的牙齒是如何固定不動讓它不能再被按下的？</a:t>
            </a:r>
            <a:endParaRPr lang="en-US" altLang="zh-TW" dirty="0">
              <a:latin typeface="微軟正黑體" panose="020B0604030504040204" pitchFamily="34" charset="-120"/>
              <a:ea typeface="微軟正黑體" panose="020B0604030504040204" pitchFamily="34" charset="-120"/>
            </a:endParaRPr>
          </a:p>
          <a:p>
            <a:pPr marL="514350" indent="-514350">
              <a:buFont typeface="+mj-lt"/>
              <a:buAutoNum type="arabicPeriod"/>
            </a:pPr>
            <a:r>
              <a:rPr lang="zh-TW" altLang="en-US" dirty="0">
                <a:latin typeface="微軟正黑體" panose="020B0604030504040204" pitchFamily="34" charset="-120"/>
                <a:ea typeface="微軟正黑體" panose="020B0604030504040204" pitchFamily="34" charset="-120"/>
              </a:rPr>
              <a:t>為什麼每一次會讓嘴巴閉起來的牙齒都不同？有沒有規律呢？為什麼？</a:t>
            </a:r>
          </a:p>
          <a:p>
            <a:endParaRPr lang="zh-TW" altLang="en-US" dirty="0">
              <a:latin typeface="微軟正黑體" panose="020B0604030504040204" pitchFamily="34" charset="-120"/>
              <a:ea typeface="微軟正黑體" panose="020B0604030504040204" pitchFamily="34" charset="-120"/>
            </a:endParaRPr>
          </a:p>
        </p:txBody>
      </p:sp>
      <p:pic>
        <p:nvPicPr>
          <p:cNvPr id="5" name="圖片 4">
            <a:extLst>
              <a:ext uri="{FF2B5EF4-FFF2-40B4-BE49-F238E27FC236}">
                <a16:creationId xmlns:a16="http://schemas.microsoft.com/office/drawing/2014/main" id="{67D51AD7-46BB-4CE3-BE70-295011438B7A}"/>
              </a:ext>
            </a:extLst>
          </p:cNvPr>
          <p:cNvPicPr>
            <a:picLocks noChangeAspect="1"/>
          </p:cNvPicPr>
          <p:nvPr/>
        </p:nvPicPr>
        <p:blipFill>
          <a:blip r:embed="rId2"/>
          <a:stretch>
            <a:fillRect/>
          </a:stretch>
        </p:blipFill>
        <p:spPr>
          <a:xfrm>
            <a:off x="6875930" y="365125"/>
            <a:ext cx="3558988" cy="1739252"/>
          </a:xfrm>
          <a:prstGeom prst="rect">
            <a:avLst/>
          </a:prstGeom>
        </p:spPr>
      </p:pic>
    </p:spTree>
    <p:extLst>
      <p:ext uri="{BB962C8B-B14F-4D97-AF65-F5344CB8AC3E}">
        <p14:creationId xmlns:p14="http://schemas.microsoft.com/office/powerpoint/2010/main" val="721560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F6ECCD2-6514-495B-B38A-B5339392C338}"/>
              </a:ext>
            </a:extLst>
          </p:cNvPr>
          <p:cNvSpPr>
            <a:spLocks noGrp="1"/>
          </p:cNvSpPr>
          <p:nvPr>
            <p:ph type="title"/>
          </p:nvPr>
        </p:nvSpPr>
        <p:spPr/>
        <p:txBody>
          <a:bodyPr>
            <a:normAutofit/>
          </a:bodyPr>
          <a:lstStyle/>
          <a:p>
            <a:r>
              <a:rPr lang="zh-TW" altLang="en-US" sz="3600" dirty="0">
                <a:latin typeface="微軟正黑體" panose="020B0604030504040204" pitchFamily="34" charset="-120"/>
                <a:ea typeface="微軟正黑體" panose="020B0604030504040204" pitchFamily="34" charset="-120"/>
              </a:rPr>
              <a:t>鱷魚的嘴巴為什麼張到最大時會卡住？為什麼按到正確牙齒時會閉上嘴巴？</a:t>
            </a:r>
          </a:p>
        </p:txBody>
      </p:sp>
      <p:grpSp>
        <p:nvGrpSpPr>
          <p:cNvPr id="19" name="群組 18">
            <a:extLst>
              <a:ext uri="{FF2B5EF4-FFF2-40B4-BE49-F238E27FC236}">
                <a16:creationId xmlns:a16="http://schemas.microsoft.com/office/drawing/2014/main" id="{78E93403-B732-4112-A657-4D863872DD40}"/>
              </a:ext>
            </a:extLst>
          </p:cNvPr>
          <p:cNvGrpSpPr/>
          <p:nvPr/>
        </p:nvGrpSpPr>
        <p:grpSpPr>
          <a:xfrm>
            <a:off x="838200" y="1701474"/>
            <a:ext cx="9776015" cy="2352394"/>
            <a:chOff x="838200" y="1701474"/>
            <a:chExt cx="9776015" cy="2352394"/>
          </a:xfrm>
        </p:grpSpPr>
        <p:grpSp>
          <p:nvGrpSpPr>
            <p:cNvPr id="11" name="群組 10">
              <a:extLst>
                <a:ext uri="{FF2B5EF4-FFF2-40B4-BE49-F238E27FC236}">
                  <a16:creationId xmlns:a16="http://schemas.microsoft.com/office/drawing/2014/main" id="{6E3238EE-B2FB-432C-B384-117FA2039BC7}"/>
                </a:ext>
              </a:extLst>
            </p:cNvPr>
            <p:cNvGrpSpPr/>
            <p:nvPr/>
          </p:nvGrpSpPr>
          <p:grpSpPr>
            <a:xfrm>
              <a:off x="838200" y="1701474"/>
              <a:ext cx="5132294" cy="2352394"/>
              <a:chOff x="443753" y="1771370"/>
              <a:chExt cx="5132294" cy="2352394"/>
            </a:xfrm>
          </p:grpSpPr>
          <p:pic>
            <p:nvPicPr>
              <p:cNvPr id="4" name="Google Shape;239;g2cb375cdc33_0_2">
                <a:extLst>
                  <a:ext uri="{FF2B5EF4-FFF2-40B4-BE49-F238E27FC236}">
                    <a16:creationId xmlns:a16="http://schemas.microsoft.com/office/drawing/2014/main" id="{BF7EE403-C26A-48FF-AA27-6854278EBB10}"/>
                  </a:ext>
                </a:extLst>
              </p:cNvPr>
              <p:cNvPicPr preferRelativeResize="0"/>
              <p:nvPr/>
            </p:nvPicPr>
            <p:blipFill>
              <a:blip r:embed="rId2">
                <a:alphaModFix/>
              </a:blip>
              <a:stretch>
                <a:fillRect/>
              </a:stretch>
            </p:blipFill>
            <p:spPr>
              <a:xfrm>
                <a:off x="443753" y="1771370"/>
                <a:ext cx="5132294" cy="2352394"/>
              </a:xfrm>
              <a:prstGeom prst="rect">
                <a:avLst/>
              </a:prstGeom>
              <a:noFill/>
              <a:ln>
                <a:noFill/>
              </a:ln>
            </p:spPr>
          </p:pic>
          <p:cxnSp>
            <p:nvCxnSpPr>
              <p:cNvPr id="7" name="直線接點 6">
                <a:extLst>
                  <a:ext uri="{FF2B5EF4-FFF2-40B4-BE49-F238E27FC236}">
                    <a16:creationId xmlns:a16="http://schemas.microsoft.com/office/drawing/2014/main" id="{693BB22E-B27A-469F-8C52-4A3984F4319E}"/>
                  </a:ext>
                </a:extLst>
              </p:cNvPr>
              <p:cNvCxnSpPr/>
              <p:nvPr/>
            </p:nvCxnSpPr>
            <p:spPr>
              <a:xfrm>
                <a:off x="3065929" y="2617694"/>
                <a:ext cx="206189" cy="25997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id="{55CA9606-D1A8-4732-A837-B11E1BB0468B}"/>
                  </a:ext>
                </a:extLst>
              </p:cNvPr>
              <p:cNvCxnSpPr>
                <a:cxnSpLocks/>
              </p:cNvCxnSpPr>
              <p:nvPr/>
            </p:nvCxnSpPr>
            <p:spPr>
              <a:xfrm>
                <a:off x="2738717" y="2947567"/>
                <a:ext cx="0" cy="259977"/>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手繪多邊形: 圖案 9">
                <a:extLst>
                  <a:ext uri="{FF2B5EF4-FFF2-40B4-BE49-F238E27FC236}">
                    <a16:creationId xmlns:a16="http://schemas.microsoft.com/office/drawing/2014/main" id="{6D3FB027-9CA9-4AC5-BCD9-AF2E6E770829}"/>
                  </a:ext>
                </a:extLst>
              </p:cNvPr>
              <p:cNvSpPr/>
              <p:nvPr/>
            </p:nvSpPr>
            <p:spPr>
              <a:xfrm rot="10456931">
                <a:off x="2568782" y="2553238"/>
                <a:ext cx="413461" cy="361936"/>
              </a:xfrm>
              <a:custGeom>
                <a:avLst/>
                <a:gdLst>
                  <a:gd name="connsiteX0" fmla="*/ 413461 w 413461"/>
                  <a:gd name="connsiteY0" fmla="*/ 0 h 361936"/>
                  <a:gd name="connsiteX1" fmla="*/ 252096 w 413461"/>
                  <a:gd name="connsiteY1" fmla="*/ 268941 h 361936"/>
                  <a:gd name="connsiteX2" fmla="*/ 10049 w 413461"/>
                  <a:gd name="connsiteY2" fmla="*/ 358588 h 361936"/>
                </a:gdLst>
                <a:ahLst/>
                <a:cxnLst>
                  <a:cxn ang="0">
                    <a:pos x="connsiteX0" y="connsiteY0"/>
                  </a:cxn>
                  <a:cxn ang="0">
                    <a:pos x="connsiteX1" y="connsiteY1"/>
                  </a:cxn>
                  <a:cxn ang="0">
                    <a:pos x="connsiteX2" y="connsiteY2"/>
                  </a:cxn>
                </a:cxnLst>
                <a:rect l="l" t="t" r="r" b="b"/>
                <a:pathLst>
                  <a:path w="413461" h="361936">
                    <a:moveTo>
                      <a:pt x="413461" y="0"/>
                    </a:moveTo>
                    <a:cubicBezTo>
                      <a:pt x="366396" y="104588"/>
                      <a:pt x="319331" y="209176"/>
                      <a:pt x="252096" y="268941"/>
                    </a:cubicBezTo>
                    <a:cubicBezTo>
                      <a:pt x="184861" y="328706"/>
                      <a:pt x="-51210" y="375023"/>
                      <a:pt x="10049" y="358588"/>
                    </a:cubicBezTo>
                  </a:path>
                </a:pathLst>
              </a:custGeom>
              <a:noFill/>
              <a:ln w="38100">
                <a:solidFill>
                  <a:srgbClr val="FF0000"/>
                </a:solidFill>
                <a:headEnd type="arrow"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13" name="群組 12">
              <a:extLst>
                <a:ext uri="{FF2B5EF4-FFF2-40B4-BE49-F238E27FC236}">
                  <a16:creationId xmlns:a16="http://schemas.microsoft.com/office/drawing/2014/main" id="{6FE09CC8-5246-40C8-B4D4-6930953CA9E1}"/>
                </a:ext>
              </a:extLst>
            </p:cNvPr>
            <p:cNvGrpSpPr/>
            <p:nvPr/>
          </p:nvGrpSpPr>
          <p:grpSpPr>
            <a:xfrm>
              <a:off x="6096000" y="2106295"/>
              <a:ext cx="4518215" cy="1402960"/>
              <a:chOff x="6095999" y="1936376"/>
              <a:chExt cx="4518215" cy="1402960"/>
            </a:xfrm>
          </p:grpSpPr>
          <p:sp>
            <p:nvSpPr>
              <p:cNvPr id="5" name="文字方塊 4">
                <a:extLst>
                  <a:ext uri="{FF2B5EF4-FFF2-40B4-BE49-F238E27FC236}">
                    <a16:creationId xmlns:a16="http://schemas.microsoft.com/office/drawing/2014/main" id="{9E4E6160-425B-4AA7-B4A2-EFDF23C292EA}"/>
                  </a:ext>
                </a:extLst>
              </p:cNvPr>
              <p:cNvSpPr txBox="1"/>
              <p:nvPr/>
            </p:nvSpPr>
            <p:spPr>
              <a:xfrm>
                <a:off x="6221508" y="2416006"/>
                <a:ext cx="4392706" cy="923330"/>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鱷魚張開嘴巴圖片上紫色部份會轉動。當張到最大，後方紫色零件下方凸出來一點點的部份會被下面藍色凸出部份卡住</a:t>
                </a:r>
              </a:p>
            </p:txBody>
          </p:sp>
          <p:sp>
            <p:nvSpPr>
              <p:cNvPr id="12" name="文字方塊 11">
                <a:extLst>
                  <a:ext uri="{FF2B5EF4-FFF2-40B4-BE49-F238E27FC236}">
                    <a16:creationId xmlns:a16="http://schemas.microsoft.com/office/drawing/2014/main" id="{54CA9E08-C3AB-4847-8DED-990804D7CC8E}"/>
                  </a:ext>
                </a:extLst>
              </p:cNvPr>
              <p:cNvSpPr txBox="1"/>
              <p:nvPr/>
            </p:nvSpPr>
            <p:spPr>
              <a:xfrm>
                <a:off x="6095999" y="1936376"/>
                <a:ext cx="2537013" cy="461665"/>
              </a:xfrm>
              <a:prstGeom prst="rect">
                <a:avLst/>
              </a:prstGeom>
              <a:noFill/>
            </p:spPr>
            <p:txBody>
              <a:bodyPr wrap="square" rtlCol="0">
                <a:spAutoFit/>
              </a:bodyPr>
              <a:lstStyle/>
              <a:p>
                <a:r>
                  <a:rPr lang="zh-TW" altLang="en-US" sz="2400" b="1" dirty="0">
                    <a:latin typeface="微軟正黑體" panose="020B0604030504040204" pitchFamily="34" charset="-120"/>
                    <a:ea typeface="微軟正黑體" panose="020B0604030504040204" pitchFamily="34" charset="-120"/>
                  </a:rPr>
                  <a:t>嘴巴張大並卡住</a:t>
                </a:r>
                <a:r>
                  <a:rPr lang="en-US" altLang="zh-TW" sz="2400" b="1" dirty="0">
                    <a:latin typeface="微軟正黑體" panose="020B0604030504040204" pitchFamily="34" charset="-120"/>
                    <a:ea typeface="微軟正黑體" panose="020B0604030504040204" pitchFamily="34" charset="-120"/>
                  </a:rPr>
                  <a:t>:</a:t>
                </a:r>
                <a:endParaRPr lang="zh-TW" altLang="en-US" sz="2400" b="1" dirty="0">
                  <a:latin typeface="微軟正黑體" panose="020B0604030504040204" pitchFamily="34" charset="-120"/>
                  <a:ea typeface="微軟正黑體" panose="020B0604030504040204" pitchFamily="34" charset="-120"/>
                </a:endParaRPr>
              </a:p>
            </p:txBody>
          </p:sp>
        </p:grpSp>
      </p:grpSp>
      <p:grpSp>
        <p:nvGrpSpPr>
          <p:cNvPr id="20" name="群組 19">
            <a:extLst>
              <a:ext uri="{FF2B5EF4-FFF2-40B4-BE49-F238E27FC236}">
                <a16:creationId xmlns:a16="http://schemas.microsoft.com/office/drawing/2014/main" id="{ED640BFD-9963-47CC-8E56-49231AF88933}"/>
              </a:ext>
            </a:extLst>
          </p:cNvPr>
          <p:cNvGrpSpPr/>
          <p:nvPr/>
        </p:nvGrpSpPr>
        <p:grpSpPr>
          <a:xfrm>
            <a:off x="863404" y="4149883"/>
            <a:ext cx="9750811" cy="2528842"/>
            <a:chOff x="863404" y="4149883"/>
            <a:chExt cx="9750811" cy="2528842"/>
          </a:xfrm>
        </p:grpSpPr>
        <p:pic>
          <p:nvPicPr>
            <p:cNvPr id="15" name="圖片 14">
              <a:extLst>
                <a:ext uri="{FF2B5EF4-FFF2-40B4-BE49-F238E27FC236}">
                  <a16:creationId xmlns:a16="http://schemas.microsoft.com/office/drawing/2014/main" id="{796C89A0-EF5A-43B2-9A90-0E277CAF8BE1}"/>
                </a:ext>
              </a:extLst>
            </p:cNvPr>
            <p:cNvPicPr>
              <a:picLocks noChangeAspect="1"/>
            </p:cNvPicPr>
            <p:nvPr/>
          </p:nvPicPr>
          <p:blipFill>
            <a:blip r:embed="rId3"/>
            <a:stretch>
              <a:fillRect/>
            </a:stretch>
          </p:blipFill>
          <p:spPr>
            <a:xfrm>
              <a:off x="863404" y="4149883"/>
              <a:ext cx="5060576" cy="2528842"/>
            </a:xfrm>
            <a:prstGeom prst="rect">
              <a:avLst/>
            </a:prstGeom>
          </p:spPr>
        </p:pic>
        <p:grpSp>
          <p:nvGrpSpPr>
            <p:cNvPr id="16" name="群組 15">
              <a:extLst>
                <a:ext uri="{FF2B5EF4-FFF2-40B4-BE49-F238E27FC236}">
                  <a16:creationId xmlns:a16="http://schemas.microsoft.com/office/drawing/2014/main" id="{CC54E865-15A6-4177-9164-53304FFF4FE3}"/>
                </a:ext>
              </a:extLst>
            </p:cNvPr>
            <p:cNvGrpSpPr/>
            <p:nvPr/>
          </p:nvGrpSpPr>
          <p:grpSpPr>
            <a:xfrm>
              <a:off x="6096000" y="4574324"/>
              <a:ext cx="4518215" cy="1679959"/>
              <a:chOff x="6095999" y="1936376"/>
              <a:chExt cx="4518215" cy="1679959"/>
            </a:xfrm>
          </p:grpSpPr>
          <p:sp>
            <p:nvSpPr>
              <p:cNvPr id="17" name="文字方塊 16">
                <a:extLst>
                  <a:ext uri="{FF2B5EF4-FFF2-40B4-BE49-F238E27FC236}">
                    <a16:creationId xmlns:a16="http://schemas.microsoft.com/office/drawing/2014/main" id="{DD68E7DF-DAA2-4BB6-A969-6CA058C2C38E}"/>
                  </a:ext>
                </a:extLst>
              </p:cNvPr>
              <p:cNvSpPr txBox="1"/>
              <p:nvPr/>
            </p:nvSpPr>
            <p:spPr>
              <a:xfrm>
                <a:off x="6221508" y="2416006"/>
                <a:ext cx="4392706" cy="1200329"/>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正確的牙齒為圖中白色回力標狀零件</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按到正確牙齒會使它下壓並讓藍色零件往下移動，被卡住的紫色卡準會因為彈簧彈力回到彈簧平衡狀態從而使嘴巴閉上</a:t>
                </a:r>
              </a:p>
            </p:txBody>
          </p:sp>
          <p:sp>
            <p:nvSpPr>
              <p:cNvPr id="18" name="文字方塊 17">
                <a:extLst>
                  <a:ext uri="{FF2B5EF4-FFF2-40B4-BE49-F238E27FC236}">
                    <a16:creationId xmlns:a16="http://schemas.microsoft.com/office/drawing/2014/main" id="{7F6F9FF4-DBB0-4C0D-9FCE-FB462C3DF1E2}"/>
                  </a:ext>
                </a:extLst>
              </p:cNvPr>
              <p:cNvSpPr txBox="1"/>
              <p:nvPr/>
            </p:nvSpPr>
            <p:spPr>
              <a:xfrm>
                <a:off x="6095999" y="1936376"/>
                <a:ext cx="2537013" cy="461665"/>
              </a:xfrm>
              <a:prstGeom prst="rect">
                <a:avLst/>
              </a:prstGeom>
              <a:noFill/>
            </p:spPr>
            <p:txBody>
              <a:bodyPr wrap="square" rtlCol="0">
                <a:spAutoFit/>
              </a:bodyPr>
              <a:lstStyle/>
              <a:p>
                <a:r>
                  <a:rPr lang="zh-TW" altLang="en-US" sz="2400" b="1" dirty="0">
                    <a:latin typeface="微軟正黑體" panose="020B0604030504040204" pitchFamily="34" charset="-120"/>
                    <a:ea typeface="微軟正黑體" panose="020B0604030504040204" pitchFamily="34" charset="-120"/>
                  </a:rPr>
                  <a:t>閉上嘴巴</a:t>
                </a:r>
                <a:r>
                  <a:rPr lang="en-US" altLang="zh-TW" sz="2400" b="1" dirty="0">
                    <a:latin typeface="微軟正黑體" panose="020B0604030504040204" pitchFamily="34" charset="-120"/>
                    <a:ea typeface="微軟正黑體" panose="020B0604030504040204" pitchFamily="34" charset="-120"/>
                  </a:rPr>
                  <a:t>:</a:t>
                </a:r>
                <a:endParaRPr lang="zh-TW" altLang="en-US" sz="2400" b="1" dirty="0">
                  <a:latin typeface="微軟正黑體" panose="020B0604030504040204" pitchFamily="34" charset="-120"/>
                  <a:ea typeface="微軟正黑體" panose="020B0604030504040204" pitchFamily="34" charset="-120"/>
                </a:endParaRPr>
              </a:p>
            </p:txBody>
          </p:sp>
        </p:grpSp>
      </p:grpSp>
    </p:spTree>
    <p:extLst>
      <p:ext uri="{BB962C8B-B14F-4D97-AF65-F5344CB8AC3E}">
        <p14:creationId xmlns:p14="http://schemas.microsoft.com/office/powerpoint/2010/main" val="4214073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00AAA0-495D-49B9-8873-666B64FFC9EE}"/>
              </a:ext>
            </a:extLst>
          </p:cNvPr>
          <p:cNvSpPr>
            <a:spLocks noGrp="1"/>
          </p:cNvSpPr>
          <p:nvPr>
            <p:ph type="title"/>
          </p:nvPr>
        </p:nvSpPr>
        <p:spPr/>
        <p:txBody>
          <a:bodyPr>
            <a:normAutofit/>
          </a:bodyPr>
          <a:lstStyle/>
          <a:p>
            <a:r>
              <a:rPr lang="zh-TW" altLang="en-US" sz="3600" dirty="0">
                <a:latin typeface="微軟正黑體" panose="020B0604030504040204" pitchFamily="34" charset="-120"/>
                <a:ea typeface="微軟正黑體" panose="020B0604030504040204" pitchFamily="34" charset="-120"/>
              </a:rPr>
              <a:t>使鱷魚嘴巴閉上的正確牙齒有可能會有不只或不到一個的可能嗎？為什麼？</a:t>
            </a:r>
          </a:p>
        </p:txBody>
      </p:sp>
      <p:grpSp>
        <p:nvGrpSpPr>
          <p:cNvPr id="6" name="群組 5">
            <a:extLst>
              <a:ext uri="{FF2B5EF4-FFF2-40B4-BE49-F238E27FC236}">
                <a16:creationId xmlns:a16="http://schemas.microsoft.com/office/drawing/2014/main" id="{6AB0BA67-2F1A-42EB-A427-4594B0853BAA}"/>
              </a:ext>
            </a:extLst>
          </p:cNvPr>
          <p:cNvGrpSpPr/>
          <p:nvPr/>
        </p:nvGrpSpPr>
        <p:grpSpPr>
          <a:xfrm>
            <a:off x="3176299" y="2164579"/>
            <a:ext cx="5060576" cy="3242010"/>
            <a:chOff x="3176299" y="2164579"/>
            <a:chExt cx="5060576" cy="3242010"/>
          </a:xfrm>
        </p:grpSpPr>
        <p:pic>
          <p:nvPicPr>
            <p:cNvPr id="4" name="圖片 3">
              <a:extLst>
                <a:ext uri="{FF2B5EF4-FFF2-40B4-BE49-F238E27FC236}">
                  <a16:creationId xmlns:a16="http://schemas.microsoft.com/office/drawing/2014/main" id="{3FFD55C7-CC6B-47D7-AC25-A2E8217D0A88}"/>
                </a:ext>
              </a:extLst>
            </p:cNvPr>
            <p:cNvPicPr>
              <a:picLocks noChangeAspect="1"/>
            </p:cNvPicPr>
            <p:nvPr/>
          </p:nvPicPr>
          <p:blipFill>
            <a:blip r:embed="rId2"/>
            <a:stretch>
              <a:fillRect/>
            </a:stretch>
          </p:blipFill>
          <p:spPr>
            <a:xfrm>
              <a:off x="3176299" y="2164579"/>
              <a:ext cx="5060576" cy="2528842"/>
            </a:xfrm>
            <a:prstGeom prst="rect">
              <a:avLst/>
            </a:prstGeom>
          </p:spPr>
        </p:pic>
        <p:sp>
          <p:nvSpPr>
            <p:cNvPr id="5" name="文字方塊 4">
              <a:extLst>
                <a:ext uri="{FF2B5EF4-FFF2-40B4-BE49-F238E27FC236}">
                  <a16:creationId xmlns:a16="http://schemas.microsoft.com/office/drawing/2014/main" id="{C403096B-6AFA-4A2D-8A46-3644E0C6C517}"/>
                </a:ext>
              </a:extLst>
            </p:cNvPr>
            <p:cNvSpPr txBox="1"/>
            <p:nvPr/>
          </p:nvSpPr>
          <p:spPr>
            <a:xfrm>
              <a:off x="3342145" y="4760258"/>
              <a:ext cx="4894730" cy="646331"/>
            </a:xfrm>
            <a:prstGeom prst="rect">
              <a:avLst/>
            </a:prstGeom>
            <a:noFill/>
          </p:spPr>
          <p:txBody>
            <a:bodyPr wrap="square" rtlCol="0">
              <a:spAutoFit/>
            </a:bodyPr>
            <a:lstStyle/>
            <a:p>
              <a:r>
                <a:rPr lang="zh-TW" altLang="zh-TW" dirty="0">
                  <a:latin typeface="微軟正黑體" panose="020B0604030504040204" pitchFamily="34" charset="-120"/>
                  <a:ea typeface="微軟正黑體" panose="020B0604030504040204" pitchFamily="34" charset="-120"/>
                </a:rPr>
                <a:t>因</a:t>
              </a:r>
              <a:r>
                <a:rPr lang="zh-TW" altLang="en-US" dirty="0">
                  <a:latin typeface="微軟正黑體" panose="020B0604030504040204" pitchFamily="34" charset="-120"/>
                  <a:ea typeface="微軟正黑體" panose="020B0604030504040204" pitchFamily="34" charset="-120"/>
                </a:rPr>
                <a:t>為</a:t>
              </a:r>
              <a:r>
                <a:rPr lang="zh-TW" altLang="zh-TW" dirty="0">
                  <a:latin typeface="微軟正黑體" panose="020B0604030504040204" pitchFamily="34" charset="-120"/>
                  <a:ea typeface="微軟正黑體" panose="020B0604030504040204" pitchFamily="34" charset="-120"/>
                </a:rPr>
                <a:t>白色回力標形狀</a:t>
              </a:r>
              <a:r>
                <a:rPr lang="zh-TW" altLang="en-US" dirty="0">
                  <a:latin typeface="微軟正黑體" panose="020B0604030504040204" pitchFamily="34" charset="-120"/>
                  <a:ea typeface="微軟正黑體" panose="020B0604030504040204" pitchFamily="34" charset="-120"/>
                </a:rPr>
                <a:t>的零件有兩個凸起，</a:t>
              </a:r>
              <a:r>
                <a:rPr lang="zh-TW" altLang="zh-TW" dirty="0">
                  <a:latin typeface="微軟正黑體" panose="020B0604030504040204" pitchFamily="34" charset="-120"/>
                  <a:ea typeface="微軟正黑體" panose="020B0604030504040204" pitchFamily="34" charset="-120"/>
                </a:rPr>
                <a:t>所以至少會有1個齒</a:t>
              </a:r>
              <a:r>
                <a:rPr lang="zh-TW" altLang="en-US" dirty="0">
                  <a:latin typeface="微軟正黑體" panose="020B0604030504040204" pitchFamily="34" charset="-120"/>
                  <a:ea typeface="微軟正黑體" panose="020B0604030504040204" pitchFamily="34" charset="-120"/>
                </a:rPr>
                <a:t>到最多</a:t>
              </a:r>
              <a:r>
                <a:rPr lang="zh-TW" altLang="zh-TW" dirty="0">
                  <a:latin typeface="微軟正黑體" panose="020B0604030504040204" pitchFamily="34" charset="-120"/>
                  <a:ea typeface="微軟正黑體" panose="020B0604030504040204" pitchFamily="34" charset="-120"/>
                </a:rPr>
                <a:t>2個齒可以使嘴巴閉上</a:t>
              </a:r>
              <a:r>
                <a:rPr lang="zh-TW" altLang="en-US" dirty="0">
                  <a:latin typeface="微軟正黑體" panose="020B0604030504040204" pitchFamily="34" charset="-120"/>
                  <a:ea typeface="微軟正黑體" panose="020B0604030504040204" pitchFamily="34" charset="-120"/>
                </a:rPr>
                <a:t>。</a:t>
              </a:r>
            </a:p>
          </p:txBody>
        </p:sp>
      </p:grpSp>
    </p:spTree>
    <p:extLst>
      <p:ext uri="{BB962C8B-B14F-4D97-AF65-F5344CB8AC3E}">
        <p14:creationId xmlns:p14="http://schemas.microsoft.com/office/powerpoint/2010/main" val="3360716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00AAA0-495D-49B9-8873-666B64FFC9EE}"/>
              </a:ext>
            </a:extLst>
          </p:cNvPr>
          <p:cNvSpPr>
            <a:spLocks noGrp="1"/>
          </p:cNvSpPr>
          <p:nvPr>
            <p:ph type="title"/>
          </p:nvPr>
        </p:nvSpPr>
        <p:spPr/>
        <p:txBody>
          <a:bodyPr>
            <a:normAutofit/>
          </a:bodyPr>
          <a:lstStyle/>
          <a:p>
            <a:r>
              <a:rPr lang="zh-TW" altLang="en-US" sz="3600" dirty="0">
                <a:latin typeface="微軟正黑體" panose="020B0604030504040204" pitchFamily="34" charset="-120"/>
                <a:ea typeface="微軟正黑體" panose="020B0604030504040204" pitchFamily="34" charset="-120"/>
              </a:rPr>
              <a:t>鱷魚嘴把張開後為什麼按下非正確的牙齒是如何固定不動讓它不能再被按下的？</a:t>
            </a:r>
          </a:p>
        </p:txBody>
      </p:sp>
      <p:grpSp>
        <p:nvGrpSpPr>
          <p:cNvPr id="9" name="群組 8">
            <a:extLst>
              <a:ext uri="{FF2B5EF4-FFF2-40B4-BE49-F238E27FC236}">
                <a16:creationId xmlns:a16="http://schemas.microsoft.com/office/drawing/2014/main" id="{C650180F-3E72-4351-BADB-398991F24F30}"/>
              </a:ext>
            </a:extLst>
          </p:cNvPr>
          <p:cNvGrpSpPr/>
          <p:nvPr/>
        </p:nvGrpSpPr>
        <p:grpSpPr>
          <a:xfrm>
            <a:off x="1580683" y="1989287"/>
            <a:ext cx="8112268" cy="3833796"/>
            <a:chOff x="1580683" y="1989287"/>
            <a:chExt cx="8112268" cy="3833796"/>
          </a:xfrm>
        </p:grpSpPr>
        <p:pic>
          <p:nvPicPr>
            <p:cNvPr id="7" name="Google Shape;260;g2cb375cdc33_0_8">
              <a:extLst>
                <a:ext uri="{FF2B5EF4-FFF2-40B4-BE49-F238E27FC236}">
                  <a16:creationId xmlns:a16="http://schemas.microsoft.com/office/drawing/2014/main" id="{8957D696-7695-4B93-B97C-DBD7AA6A6E10}"/>
                </a:ext>
              </a:extLst>
            </p:cNvPr>
            <p:cNvPicPr preferRelativeResize="0"/>
            <p:nvPr/>
          </p:nvPicPr>
          <p:blipFill>
            <a:blip r:embed="rId2">
              <a:alphaModFix/>
            </a:blip>
            <a:stretch>
              <a:fillRect/>
            </a:stretch>
          </p:blipFill>
          <p:spPr>
            <a:xfrm>
              <a:off x="1580683" y="1994003"/>
              <a:ext cx="3972199" cy="2879434"/>
            </a:xfrm>
            <a:prstGeom prst="rect">
              <a:avLst/>
            </a:prstGeom>
            <a:noFill/>
            <a:ln>
              <a:noFill/>
            </a:ln>
          </p:spPr>
        </p:pic>
        <p:pic>
          <p:nvPicPr>
            <p:cNvPr id="8" name="Google Shape;261;g2cb375cdc33_0_8">
              <a:extLst>
                <a:ext uri="{FF2B5EF4-FFF2-40B4-BE49-F238E27FC236}">
                  <a16:creationId xmlns:a16="http://schemas.microsoft.com/office/drawing/2014/main" id="{A3E3DC49-CDBC-462B-A234-F0B78A206926}"/>
                </a:ext>
              </a:extLst>
            </p:cNvPr>
            <p:cNvPicPr preferRelativeResize="0"/>
            <p:nvPr/>
          </p:nvPicPr>
          <p:blipFill>
            <a:blip r:embed="rId3">
              <a:alphaModFix/>
            </a:blip>
            <a:stretch>
              <a:fillRect/>
            </a:stretch>
          </p:blipFill>
          <p:spPr>
            <a:xfrm>
              <a:off x="6253637" y="1989287"/>
              <a:ext cx="3439314" cy="2879425"/>
            </a:xfrm>
            <a:prstGeom prst="rect">
              <a:avLst/>
            </a:prstGeom>
            <a:noFill/>
            <a:ln>
              <a:noFill/>
            </a:ln>
          </p:spPr>
        </p:pic>
        <p:sp>
          <p:nvSpPr>
            <p:cNvPr id="3" name="文字方塊 2">
              <a:extLst>
                <a:ext uri="{FF2B5EF4-FFF2-40B4-BE49-F238E27FC236}">
                  <a16:creationId xmlns:a16="http://schemas.microsoft.com/office/drawing/2014/main" id="{197FC01D-3C64-4086-B807-40E476FD58BE}"/>
                </a:ext>
              </a:extLst>
            </p:cNvPr>
            <p:cNvSpPr txBox="1"/>
            <p:nvPr/>
          </p:nvSpPr>
          <p:spPr>
            <a:xfrm>
              <a:off x="1643476" y="5176752"/>
              <a:ext cx="7968792" cy="646331"/>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將嘴巴張開時可以觀察到因為紫色凸輪零件會使粉紅色的放射狀零件產生位移，導致張開嘴時的牙齒按下後會被偏移的粉紅色零件卡住。</a:t>
              </a:r>
            </a:p>
          </p:txBody>
        </p:sp>
      </p:grpSp>
    </p:spTree>
    <p:extLst>
      <p:ext uri="{BB962C8B-B14F-4D97-AF65-F5344CB8AC3E}">
        <p14:creationId xmlns:p14="http://schemas.microsoft.com/office/powerpoint/2010/main" val="3179216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00AAA0-495D-49B9-8873-666B64FFC9EE}"/>
              </a:ext>
            </a:extLst>
          </p:cNvPr>
          <p:cNvSpPr>
            <a:spLocks noGrp="1"/>
          </p:cNvSpPr>
          <p:nvPr>
            <p:ph type="title"/>
          </p:nvPr>
        </p:nvSpPr>
        <p:spPr/>
        <p:txBody>
          <a:bodyPr>
            <a:normAutofit/>
          </a:bodyPr>
          <a:lstStyle/>
          <a:p>
            <a:r>
              <a:rPr lang="zh-TW" altLang="en-US" sz="3600" dirty="0">
                <a:latin typeface="微軟正黑體" panose="020B0604030504040204" pitchFamily="34" charset="-120"/>
                <a:ea typeface="微軟正黑體" panose="020B0604030504040204" pitchFamily="34" charset="-120"/>
              </a:rPr>
              <a:t>為什麼每一次會讓嘴巴閉起來的牙齒都不同？有沒有規律呢？為什麼？</a:t>
            </a:r>
          </a:p>
        </p:txBody>
      </p:sp>
      <p:sp>
        <p:nvSpPr>
          <p:cNvPr id="3" name="文字方塊 2">
            <a:extLst>
              <a:ext uri="{FF2B5EF4-FFF2-40B4-BE49-F238E27FC236}">
                <a16:creationId xmlns:a16="http://schemas.microsoft.com/office/drawing/2014/main" id="{197FC01D-3C64-4086-B807-40E476FD58BE}"/>
              </a:ext>
            </a:extLst>
          </p:cNvPr>
          <p:cNvSpPr txBox="1"/>
          <p:nvPr/>
        </p:nvSpPr>
        <p:spPr>
          <a:xfrm>
            <a:off x="1643476" y="5167311"/>
            <a:ext cx="7968792" cy="923330"/>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橘色零件附有有齒條，而迴力鏢形狀的零件下方有齒輪。所以每次鱷魚嘴巴張開</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閉合</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時，紫色的零件會推</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拉</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橘色的零件，讓迴力鏢旋轉，造成每次</a:t>
            </a:r>
            <a:r>
              <a:rPr lang="zh-TW" altLang="en-US" sz="1800" dirty="0">
                <a:latin typeface="微軟正黑體" panose="020B0604030504040204" pitchFamily="34" charset="-120"/>
                <a:ea typeface="微軟正黑體" panose="020B0604030504040204" pitchFamily="34" charset="-120"/>
              </a:rPr>
              <a:t>讓嘴巴閉起來的牙齒都不同。</a:t>
            </a:r>
            <a:endParaRPr lang="zh-TW" altLang="en-US" dirty="0">
              <a:latin typeface="微軟正黑體" panose="020B0604030504040204" pitchFamily="34" charset="-120"/>
              <a:ea typeface="微軟正黑體" panose="020B0604030504040204" pitchFamily="34" charset="-120"/>
            </a:endParaRPr>
          </a:p>
        </p:txBody>
      </p:sp>
      <p:pic>
        <p:nvPicPr>
          <p:cNvPr id="5" name="圖片 4">
            <a:extLst>
              <a:ext uri="{FF2B5EF4-FFF2-40B4-BE49-F238E27FC236}">
                <a16:creationId xmlns:a16="http://schemas.microsoft.com/office/drawing/2014/main" id="{10043DD0-C0B2-4E58-8D4F-D1312EBE7796}"/>
              </a:ext>
            </a:extLst>
          </p:cNvPr>
          <p:cNvPicPr>
            <a:picLocks noChangeAspect="1"/>
          </p:cNvPicPr>
          <p:nvPr/>
        </p:nvPicPr>
        <p:blipFill>
          <a:blip r:embed="rId2"/>
          <a:stretch>
            <a:fillRect/>
          </a:stretch>
        </p:blipFill>
        <p:spPr>
          <a:xfrm>
            <a:off x="2387131" y="1758959"/>
            <a:ext cx="6481482" cy="3340081"/>
          </a:xfrm>
          <a:prstGeom prst="rect">
            <a:avLst/>
          </a:prstGeom>
        </p:spPr>
      </p:pic>
    </p:spTree>
    <p:extLst>
      <p:ext uri="{BB962C8B-B14F-4D97-AF65-F5344CB8AC3E}">
        <p14:creationId xmlns:p14="http://schemas.microsoft.com/office/powerpoint/2010/main" val="228601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EAC7E43-31FE-4B42-BDB1-5ACF1244678D}"/>
              </a:ext>
            </a:extLst>
          </p:cNvPr>
          <p:cNvSpPr>
            <a:spLocks noGrp="1"/>
          </p:cNvSpPr>
          <p:nvPr>
            <p:ph type="title"/>
          </p:nvPr>
        </p:nvSpPr>
        <p:spPr/>
        <p:txBody>
          <a:bodyPr/>
          <a:lstStyle/>
          <a:p>
            <a:r>
              <a:rPr lang="en-US" altLang="zh-TW" dirty="0"/>
              <a:t>What is machine ??</a:t>
            </a:r>
            <a:endParaRPr lang="zh-TW" altLang="en-US" dirty="0"/>
          </a:p>
        </p:txBody>
      </p:sp>
      <p:pic>
        <p:nvPicPr>
          <p:cNvPr id="4" name="內容版面配置區 3">
            <a:extLst>
              <a:ext uri="{FF2B5EF4-FFF2-40B4-BE49-F238E27FC236}">
                <a16:creationId xmlns:a16="http://schemas.microsoft.com/office/drawing/2014/main" id="{464258A6-00CB-43EA-81B6-94EF81FEC522}"/>
              </a:ext>
            </a:extLst>
          </p:cNvPr>
          <p:cNvPicPr>
            <a:picLocks noGrp="1" noChangeAspect="1"/>
          </p:cNvPicPr>
          <p:nvPr>
            <p:ph idx="1"/>
          </p:nvPr>
        </p:nvPicPr>
        <p:blipFill>
          <a:blip r:embed="rId2"/>
          <a:stretch>
            <a:fillRect/>
          </a:stretch>
        </p:blipFill>
        <p:spPr>
          <a:xfrm>
            <a:off x="2568657" y="1836289"/>
            <a:ext cx="6645318" cy="3764628"/>
          </a:xfrm>
          <a:prstGeom prst="rect">
            <a:avLst/>
          </a:prstGeom>
        </p:spPr>
      </p:pic>
      <p:sp>
        <p:nvSpPr>
          <p:cNvPr id="6" name="文字方塊 5">
            <a:extLst>
              <a:ext uri="{FF2B5EF4-FFF2-40B4-BE49-F238E27FC236}">
                <a16:creationId xmlns:a16="http://schemas.microsoft.com/office/drawing/2014/main" id="{C5E37107-B3B2-44DF-9EF5-0C46F5EB6136}"/>
              </a:ext>
            </a:extLst>
          </p:cNvPr>
          <p:cNvSpPr txBox="1"/>
          <p:nvPr/>
        </p:nvSpPr>
        <p:spPr>
          <a:xfrm>
            <a:off x="3048740" y="5608018"/>
            <a:ext cx="6094520" cy="276999"/>
          </a:xfrm>
          <a:prstGeom prst="rect">
            <a:avLst/>
          </a:prstGeom>
          <a:noFill/>
        </p:spPr>
        <p:txBody>
          <a:bodyPr wrap="square">
            <a:spAutoFit/>
          </a:bodyPr>
          <a:lstStyle/>
          <a:p>
            <a:r>
              <a:rPr lang="zh-TW" altLang="en-US" sz="1200" dirty="0">
                <a:hlinkClick r:id="rId3"/>
              </a:rPr>
              <a:t>https://www.youtube.com/watch?v=R-WnUpl49zg&amp;ab_channel=zzxptsam</a:t>
            </a:r>
            <a:endParaRPr lang="zh-TW" altLang="en-US" sz="1200" dirty="0"/>
          </a:p>
        </p:txBody>
      </p:sp>
    </p:spTree>
    <p:extLst>
      <p:ext uri="{BB962C8B-B14F-4D97-AF65-F5344CB8AC3E}">
        <p14:creationId xmlns:p14="http://schemas.microsoft.com/office/powerpoint/2010/main" val="3472464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73B5891-FA0E-414E-9023-ACDF7ABA5E4B}"/>
              </a:ext>
            </a:extLst>
          </p:cNvPr>
          <p:cNvSpPr>
            <a:spLocks noGrp="1"/>
          </p:cNvSpPr>
          <p:nvPr>
            <p:ph type="title"/>
          </p:nvPr>
        </p:nvSpPr>
        <p:spPr/>
        <p:txBody>
          <a:bodyPr/>
          <a:lstStyle/>
          <a:p>
            <a:r>
              <a:rPr lang="en-US" altLang="zh-TW" dirty="0"/>
              <a:t>What is machine ??</a:t>
            </a:r>
            <a:endParaRPr lang="zh-TW" altLang="en-US" dirty="0"/>
          </a:p>
        </p:txBody>
      </p:sp>
      <p:sp>
        <p:nvSpPr>
          <p:cNvPr id="3" name="內容版面配置區 2">
            <a:extLst>
              <a:ext uri="{FF2B5EF4-FFF2-40B4-BE49-F238E27FC236}">
                <a16:creationId xmlns:a16="http://schemas.microsoft.com/office/drawing/2014/main" id="{561D7B39-5F93-4309-A0DC-8259F29914C3}"/>
              </a:ext>
            </a:extLst>
          </p:cNvPr>
          <p:cNvSpPr>
            <a:spLocks noGrp="1"/>
          </p:cNvSpPr>
          <p:nvPr>
            <p:ph idx="1"/>
          </p:nvPr>
        </p:nvSpPr>
        <p:spPr/>
        <p:txBody>
          <a:bodyPr/>
          <a:lstStyle/>
          <a:p>
            <a:r>
              <a:rPr lang="zh-TW" altLang="en-US" dirty="0"/>
              <a:t>我覺得機器是</a:t>
            </a:r>
            <a:r>
              <a:rPr lang="en-US" altLang="zh-TW" dirty="0"/>
              <a:t>…(</a:t>
            </a:r>
            <a:r>
              <a:rPr lang="zh-TW" altLang="en-US" dirty="0"/>
              <a:t>學習單</a:t>
            </a:r>
            <a:r>
              <a:rPr lang="en-US" altLang="zh-TW" dirty="0"/>
              <a:t>)</a:t>
            </a:r>
            <a:endParaRPr lang="zh-TW" altLang="en-US" dirty="0"/>
          </a:p>
        </p:txBody>
      </p:sp>
      <p:sp>
        <p:nvSpPr>
          <p:cNvPr id="4" name="矩形: 圓角 3">
            <a:extLst>
              <a:ext uri="{FF2B5EF4-FFF2-40B4-BE49-F238E27FC236}">
                <a16:creationId xmlns:a16="http://schemas.microsoft.com/office/drawing/2014/main" id="{3FB96227-E3BC-41F2-B95F-C18867B2FE18}"/>
              </a:ext>
            </a:extLst>
          </p:cNvPr>
          <p:cNvSpPr/>
          <p:nvPr/>
        </p:nvSpPr>
        <p:spPr>
          <a:xfrm>
            <a:off x="1100663" y="2726267"/>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rPr>
              <a:t>能量轉換</a:t>
            </a:r>
          </a:p>
        </p:txBody>
      </p:sp>
      <p:sp>
        <p:nvSpPr>
          <p:cNvPr id="5" name="矩形: 圓角 4">
            <a:extLst>
              <a:ext uri="{FF2B5EF4-FFF2-40B4-BE49-F238E27FC236}">
                <a16:creationId xmlns:a16="http://schemas.microsoft.com/office/drawing/2014/main" id="{7D6E768D-B6C2-41F8-9ABA-B9D3BA85725C}"/>
              </a:ext>
            </a:extLst>
          </p:cNvPr>
          <p:cNvSpPr/>
          <p:nvPr/>
        </p:nvSpPr>
        <p:spPr>
          <a:xfrm>
            <a:off x="3365499" y="3820053"/>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rPr>
              <a:t>人類設計的工具</a:t>
            </a:r>
          </a:p>
        </p:txBody>
      </p:sp>
      <p:sp>
        <p:nvSpPr>
          <p:cNvPr id="6" name="矩形: 圓角 5">
            <a:extLst>
              <a:ext uri="{FF2B5EF4-FFF2-40B4-BE49-F238E27FC236}">
                <a16:creationId xmlns:a16="http://schemas.microsoft.com/office/drawing/2014/main" id="{4C972997-B1FE-4742-A5F6-ED4B85D92A2E}"/>
              </a:ext>
            </a:extLst>
          </p:cNvPr>
          <p:cNvSpPr/>
          <p:nvPr/>
        </p:nvSpPr>
        <p:spPr>
          <a:xfrm>
            <a:off x="6170144" y="2879725"/>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rPr>
              <a:t>省時省力</a:t>
            </a:r>
          </a:p>
        </p:txBody>
      </p:sp>
      <p:sp>
        <p:nvSpPr>
          <p:cNvPr id="7" name="矩形: 圓角 6">
            <a:extLst>
              <a:ext uri="{FF2B5EF4-FFF2-40B4-BE49-F238E27FC236}">
                <a16:creationId xmlns:a16="http://schemas.microsoft.com/office/drawing/2014/main" id="{44C7CBB6-35C4-409B-854B-E9A58768109D}"/>
              </a:ext>
            </a:extLst>
          </p:cNvPr>
          <p:cNvSpPr/>
          <p:nvPr/>
        </p:nvSpPr>
        <p:spPr>
          <a:xfrm>
            <a:off x="1642530" y="5318390"/>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rPr>
              <a:t>連桿、凸輪、齒輪</a:t>
            </a:r>
          </a:p>
        </p:txBody>
      </p:sp>
      <p:sp>
        <p:nvSpPr>
          <p:cNvPr id="8" name="矩形: 圓角 7">
            <a:extLst>
              <a:ext uri="{FF2B5EF4-FFF2-40B4-BE49-F238E27FC236}">
                <a16:creationId xmlns:a16="http://schemas.microsoft.com/office/drawing/2014/main" id="{8B62F592-48CE-4BA2-9023-93BB306DC3F8}"/>
              </a:ext>
            </a:extLst>
          </p:cNvPr>
          <p:cNvSpPr/>
          <p:nvPr/>
        </p:nvSpPr>
        <p:spPr>
          <a:xfrm>
            <a:off x="6434665" y="4334933"/>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rPr>
              <a:t>增強效率</a:t>
            </a:r>
          </a:p>
        </p:txBody>
      </p:sp>
      <p:sp>
        <p:nvSpPr>
          <p:cNvPr id="9" name="矩形: 圓角 8">
            <a:extLst>
              <a:ext uri="{FF2B5EF4-FFF2-40B4-BE49-F238E27FC236}">
                <a16:creationId xmlns:a16="http://schemas.microsoft.com/office/drawing/2014/main" id="{6E44829A-0E75-4E81-AAAB-C377D60E94DE}"/>
              </a:ext>
            </a:extLst>
          </p:cNvPr>
          <p:cNvSpPr/>
          <p:nvPr/>
        </p:nvSpPr>
        <p:spPr>
          <a:xfrm>
            <a:off x="8788404" y="3468686"/>
            <a:ext cx="2302933" cy="702733"/>
          </a:xfrm>
          <a:prstGeom prst="roundRect">
            <a:avLst/>
          </a:prstGeom>
          <a:solidFill>
            <a:schemeClr val="accent3">
              <a:lumMod val="40000"/>
              <a:lumOff val="6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000" b="1">
                <a:solidFill>
                  <a:schemeClr val="tx1">
                    <a:lumMod val="75000"/>
                    <a:lumOff val="25000"/>
                  </a:schemeClr>
                </a:solidFill>
                <a:latin typeface="微軟正黑體" panose="020B0604030504040204" pitchFamily="34" charset="-120"/>
                <a:ea typeface="微軟正黑體" panose="020B0604030504040204" pitchFamily="34" charset="-120"/>
              </a:rPr>
              <a:t>自動化操作</a:t>
            </a:r>
            <a:endParaRPr lang="zh-TW" altLang="en-US" sz="2000" b="1" dirty="0">
              <a:solidFill>
                <a:schemeClr val="tx1">
                  <a:lumMod val="75000"/>
                  <a:lumOff val="2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510607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E0AD5E8-C9DB-4300-AF6D-3AEC0D976AB2}"/>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來到機械系，你會學到</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sp>
        <p:nvSpPr>
          <p:cNvPr id="4" name="矩形: 圓角 3">
            <a:extLst>
              <a:ext uri="{FF2B5EF4-FFF2-40B4-BE49-F238E27FC236}">
                <a16:creationId xmlns:a16="http://schemas.microsoft.com/office/drawing/2014/main" id="{73F2C36E-20D2-4D56-A59F-93AB4DD5270E}"/>
              </a:ext>
            </a:extLst>
          </p:cNvPr>
          <p:cNvSpPr/>
          <p:nvPr/>
        </p:nvSpPr>
        <p:spPr>
          <a:xfrm>
            <a:off x="1481666" y="2203978"/>
            <a:ext cx="4402667" cy="3615267"/>
          </a:xfrm>
          <a:prstGeom prst="roundRect">
            <a:avLst/>
          </a:prstGeom>
          <a:solidFill>
            <a:schemeClr val="accent4">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5400" b="1" dirty="0">
                <a:solidFill>
                  <a:srgbClr val="7030A0"/>
                </a:solidFill>
                <a:latin typeface="微軟正黑體" panose="020B0604030504040204" pitchFamily="34" charset="-120"/>
                <a:ea typeface="微軟正黑體" panose="020B0604030504040204" pitchFamily="34" charset="-120"/>
              </a:rPr>
              <a:t>基礎理論</a:t>
            </a:r>
          </a:p>
        </p:txBody>
      </p:sp>
      <p:sp>
        <p:nvSpPr>
          <p:cNvPr id="6" name="矩形: 圓角 5">
            <a:extLst>
              <a:ext uri="{FF2B5EF4-FFF2-40B4-BE49-F238E27FC236}">
                <a16:creationId xmlns:a16="http://schemas.microsoft.com/office/drawing/2014/main" id="{E9F745A9-B8A4-46A4-B8D6-1AFB6F69807D}"/>
              </a:ext>
            </a:extLst>
          </p:cNvPr>
          <p:cNvSpPr/>
          <p:nvPr/>
        </p:nvSpPr>
        <p:spPr>
          <a:xfrm>
            <a:off x="6409266" y="2203978"/>
            <a:ext cx="4402667" cy="3615267"/>
          </a:xfrm>
          <a:prstGeom prst="round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5400" b="1" dirty="0">
                <a:solidFill>
                  <a:schemeClr val="accent4">
                    <a:lumMod val="40000"/>
                    <a:lumOff val="60000"/>
                  </a:schemeClr>
                </a:solidFill>
                <a:latin typeface="微軟正黑體" panose="020B0604030504040204" pitchFamily="34" charset="-120"/>
                <a:ea typeface="微軟正黑體" panose="020B0604030504040204" pitchFamily="34" charset="-120"/>
              </a:rPr>
              <a:t>應用學科</a:t>
            </a:r>
          </a:p>
        </p:txBody>
      </p:sp>
    </p:spTree>
    <p:extLst>
      <p:ext uri="{BB962C8B-B14F-4D97-AF65-F5344CB8AC3E}">
        <p14:creationId xmlns:p14="http://schemas.microsoft.com/office/powerpoint/2010/main" val="3135947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圓角 3">
            <a:extLst>
              <a:ext uri="{FF2B5EF4-FFF2-40B4-BE49-F238E27FC236}">
                <a16:creationId xmlns:a16="http://schemas.microsoft.com/office/drawing/2014/main" id="{973403E0-864B-49F3-A5D8-AB664406FFE8}"/>
              </a:ext>
            </a:extLst>
          </p:cNvPr>
          <p:cNvSpPr/>
          <p:nvPr/>
        </p:nvSpPr>
        <p:spPr>
          <a:xfrm>
            <a:off x="330199" y="256645"/>
            <a:ext cx="2226734" cy="708555"/>
          </a:xfrm>
          <a:prstGeom prst="roundRect">
            <a:avLst/>
          </a:prstGeom>
          <a:solidFill>
            <a:schemeClr val="accent4">
              <a:lumMod val="75000"/>
            </a:schemeClr>
          </a:solidFill>
          <a:ln w="76200">
            <a:solidFill>
              <a:srgbClr val="CC3300"/>
            </a:solidFill>
          </a:ln>
          <a:effectLst>
            <a:outerShdw blurRad="50800" dist="38100" dir="5400000" algn="t"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800" b="1" dirty="0">
                <a:solidFill>
                  <a:srgbClr val="7030A0"/>
                </a:solidFill>
                <a:latin typeface="微軟正黑體" panose="020B0604030504040204" pitchFamily="34" charset="-120"/>
                <a:ea typeface="微軟正黑體" panose="020B0604030504040204" pitchFamily="34" charset="-120"/>
              </a:rPr>
              <a:t>基礎理論</a:t>
            </a:r>
          </a:p>
        </p:txBody>
      </p:sp>
      <p:sp>
        <p:nvSpPr>
          <p:cNvPr id="7" name="矩形: 圓角 6">
            <a:extLst>
              <a:ext uri="{FF2B5EF4-FFF2-40B4-BE49-F238E27FC236}">
                <a16:creationId xmlns:a16="http://schemas.microsoft.com/office/drawing/2014/main" id="{62BC1561-88ED-4664-8C25-0D7330E2F2C4}"/>
              </a:ext>
            </a:extLst>
          </p:cNvPr>
          <p:cNvSpPr/>
          <p:nvPr/>
        </p:nvSpPr>
        <p:spPr>
          <a:xfrm>
            <a:off x="2709331" y="256645"/>
            <a:ext cx="2226733" cy="708555"/>
          </a:xfrm>
          <a:prstGeom prst="round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800" b="1" dirty="0">
                <a:solidFill>
                  <a:schemeClr val="accent4">
                    <a:lumMod val="40000"/>
                    <a:lumOff val="60000"/>
                  </a:schemeClr>
                </a:solidFill>
                <a:latin typeface="微軟正黑體" panose="020B0604030504040204" pitchFamily="34" charset="-120"/>
                <a:ea typeface="微軟正黑體" panose="020B0604030504040204" pitchFamily="34" charset="-120"/>
              </a:rPr>
              <a:t>應用學科</a:t>
            </a:r>
          </a:p>
        </p:txBody>
      </p:sp>
      <p:sp>
        <p:nvSpPr>
          <p:cNvPr id="9" name="矩形: 剪去對角角落 8">
            <a:extLst>
              <a:ext uri="{FF2B5EF4-FFF2-40B4-BE49-F238E27FC236}">
                <a16:creationId xmlns:a16="http://schemas.microsoft.com/office/drawing/2014/main" id="{AF8E8E2B-6D5D-45EF-9889-74CB3B28EA7D}"/>
              </a:ext>
            </a:extLst>
          </p:cNvPr>
          <p:cNvSpPr/>
          <p:nvPr/>
        </p:nvSpPr>
        <p:spPr>
          <a:xfrm>
            <a:off x="1515532" y="2099734"/>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材料科學</a:t>
            </a:r>
          </a:p>
        </p:txBody>
      </p:sp>
      <p:sp>
        <p:nvSpPr>
          <p:cNvPr id="10" name="矩形: 剪去對角角落 9">
            <a:extLst>
              <a:ext uri="{FF2B5EF4-FFF2-40B4-BE49-F238E27FC236}">
                <a16:creationId xmlns:a16="http://schemas.microsoft.com/office/drawing/2014/main" id="{EC4B7957-6F7D-438D-A51F-E4A649A4FCE0}"/>
              </a:ext>
            </a:extLst>
          </p:cNvPr>
          <p:cNvSpPr/>
          <p:nvPr/>
        </p:nvSpPr>
        <p:spPr>
          <a:xfrm>
            <a:off x="4339165" y="1849966"/>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機構學</a:t>
            </a:r>
          </a:p>
        </p:txBody>
      </p:sp>
      <p:sp>
        <p:nvSpPr>
          <p:cNvPr id="11" name="矩形: 剪去對角角落 10">
            <a:extLst>
              <a:ext uri="{FF2B5EF4-FFF2-40B4-BE49-F238E27FC236}">
                <a16:creationId xmlns:a16="http://schemas.microsoft.com/office/drawing/2014/main" id="{DE7FAABB-8589-42EE-B728-1B26FE130758}"/>
              </a:ext>
            </a:extLst>
          </p:cNvPr>
          <p:cNvSpPr/>
          <p:nvPr/>
        </p:nvSpPr>
        <p:spPr>
          <a:xfrm>
            <a:off x="1176864" y="4123267"/>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熱力學</a:t>
            </a:r>
          </a:p>
        </p:txBody>
      </p:sp>
      <p:sp>
        <p:nvSpPr>
          <p:cNvPr id="12" name="矩形: 剪去對角角落 11">
            <a:extLst>
              <a:ext uri="{FF2B5EF4-FFF2-40B4-BE49-F238E27FC236}">
                <a16:creationId xmlns:a16="http://schemas.microsoft.com/office/drawing/2014/main" id="{9489B4CF-0909-4621-AD22-158AA28A386E}"/>
              </a:ext>
            </a:extLst>
          </p:cNvPr>
          <p:cNvSpPr/>
          <p:nvPr/>
        </p:nvSpPr>
        <p:spPr>
          <a:xfrm>
            <a:off x="4055531" y="4309532"/>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熱傳學</a:t>
            </a:r>
          </a:p>
        </p:txBody>
      </p:sp>
      <p:sp>
        <p:nvSpPr>
          <p:cNvPr id="13" name="矩形: 剪去對角角落 12">
            <a:extLst>
              <a:ext uri="{FF2B5EF4-FFF2-40B4-BE49-F238E27FC236}">
                <a16:creationId xmlns:a16="http://schemas.microsoft.com/office/drawing/2014/main" id="{058B27FC-753A-43DD-9104-B0495A016D06}"/>
              </a:ext>
            </a:extLst>
          </p:cNvPr>
          <p:cNvSpPr/>
          <p:nvPr/>
        </p:nvSpPr>
        <p:spPr>
          <a:xfrm>
            <a:off x="6248398" y="3103033"/>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靜力學</a:t>
            </a:r>
          </a:p>
        </p:txBody>
      </p:sp>
      <p:sp>
        <p:nvSpPr>
          <p:cNvPr id="14" name="矩形: 剪去對角角落 13">
            <a:extLst>
              <a:ext uri="{FF2B5EF4-FFF2-40B4-BE49-F238E27FC236}">
                <a16:creationId xmlns:a16="http://schemas.microsoft.com/office/drawing/2014/main" id="{65CE2706-75EE-43F3-8C0C-3E39BA99DDA4}"/>
              </a:ext>
            </a:extLst>
          </p:cNvPr>
          <p:cNvSpPr/>
          <p:nvPr/>
        </p:nvSpPr>
        <p:spPr>
          <a:xfrm>
            <a:off x="7056965" y="1363134"/>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流體力學</a:t>
            </a:r>
          </a:p>
        </p:txBody>
      </p:sp>
      <p:sp>
        <p:nvSpPr>
          <p:cNvPr id="15" name="矩形: 剪去對角角落 14">
            <a:extLst>
              <a:ext uri="{FF2B5EF4-FFF2-40B4-BE49-F238E27FC236}">
                <a16:creationId xmlns:a16="http://schemas.microsoft.com/office/drawing/2014/main" id="{AC352D70-024A-487F-AB4B-F2351F21F2ED}"/>
              </a:ext>
            </a:extLst>
          </p:cNvPr>
          <p:cNvSpPr/>
          <p:nvPr/>
        </p:nvSpPr>
        <p:spPr>
          <a:xfrm>
            <a:off x="9812865" y="1989666"/>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電路電子學</a:t>
            </a:r>
          </a:p>
        </p:txBody>
      </p:sp>
      <p:sp>
        <p:nvSpPr>
          <p:cNvPr id="16" name="矩形: 剪去對角角落 15">
            <a:extLst>
              <a:ext uri="{FF2B5EF4-FFF2-40B4-BE49-F238E27FC236}">
                <a16:creationId xmlns:a16="http://schemas.microsoft.com/office/drawing/2014/main" id="{334996D1-868E-4C07-8ADE-78BFF132322E}"/>
              </a:ext>
            </a:extLst>
          </p:cNvPr>
          <p:cNvSpPr/>
          <p:nvPr/>
        </p:nvSpPr>
        <p:spPr>
          <a:xfrm>
            <a:off x="8051799" y="4423832"/>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動力學</a:t>
            </a:r>
          </a:p>
        </p:txBody>
      </p:sp>
    </p:spTree>
    <p:extLst>
      <p:ext uri="{BB962C8B-B14F-4D97-AF65-F5344CB8AC3E}">
        <p14:creationId xmlns:p14="http://schemas.microsoft.com/office/powerpoint/2010/main" val="15928062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對角角落 3">
            <a:extLst>
              <a:ext uri="{FF2B5EF4-FFF2-40B4-BE49-F238E27FC236}">
                <a16:creationId xmlns:a16="http://schemas.microsoft.com/office/drawing/2014/main" id="{7917CD05-CF83-40A5-AF29-285620CA1B04}"/>
              </a:ext>
            </a:extLst>
          </p:cNvPr>
          <p:cNvSpPr/>
          <p:nvPr/>
        </p:nvSpPr>
        <p:spPr>
          <a:xfrm>
            <a:off x="717864" y="339028"/>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材料科學</a:t>
            </a:r>
          </a:p>
        </p:txBody>
      </p:sp>
      <p:sp>
        <p:nvSpPr>
          <p:cNvPr id="7" name="文字方塊 6">
            <a:extLst>
              <a:ext uri="{FF2B5EF4-FFF2-40B4-BE49-F238E27FC236}">
                <a16:creationId xmlns:a16="http://schemas.microsoft.com/office/drawing/2014/main" id="{724D87BE-4466-42BE-9A94-B0376345617A}"/>
              </a:ext>
            </a:extLst>
          </p:cNvPr>
          <p:cNvSpPr txBox="1"/>
          <p:nvPr/>
        </p:nvSpPr>
        <p:spPr>
          <a:xfrm>
            <a:off x="717864" y="1721796"/>
            <a:ext cx="6731540" cy="3416320"/>
          </a:xfrm>
          <a:prstGeom prst="rect">
            <a:avLst/>
          </a:prstGeom>
          <a:noFill/>
        </p:spPr>
        <p:txBody>
          <a:bodyPr wrap="square" rtlCol="0">
            <a:spAutoFit/>
          </a:bodyPr>
          <a:lstStyle/>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研究不同材料的結構、性質及其在應用中的表現。</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探討材料的組成與內部結構如何影響其強度、硬度、耐熱性、耐腐蝕性等特性。</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這門學科對於設計和製造機械、電子產品、建築材料等非常重要。</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例如</a:t>
            </a:r>
            <a:r>
              <a:rPr lang="en-US" altLang="zh-TW" sz="2400" dirty="0">
                <a:latin typeface="微軟正黑體" panose="020B0604030504040204" pitchFamily="34" charset="-120"/>
                <a:ea typeface="微軟正黑體" panose="020B0604030504040204" pitchFamily="34" charset="-120"/>
              </a:rPr>
              <a:t>:</a:t>
            </a:r>
            <a:r>
              <a:rPr lang="zh-TW" altLang="en-US" sz="2400" dirty="0">
                <a:latin typeface="微軟正黑體" panose="020B0604030504040204" pitchFamily="34" charset="-120"/>
                <a:ea typeface="微軟正黑體" panose="020B0604030504040204" pitchFamily="34" charset="-120"/>
              </a:rPr>
              <a:t> 選擇合適的材料來製作飛機的外殼</a:t>
            </a:r>
            <a:r>
              <a:rPr lang="en-US" altLang="zh-TW" sz="2400" dirty="0">
                <a:latin typeface="微軟正黑體" panose="020B0604030504040204" pitchFamily="34" charset="-120"/>
                <a:ea typeface="微軟正黑體" panose="020B0604030504040204" pitchFamily="34" charset="-120"/>
              </a:rPr>
              <a:t>(</a:t>
            </a:r>
            <a:r>
              <a:rPr lang="zh-TW" altLang="en-US" sz="2400" dirty="0">
                <a:latin typeface="微軟正黑體" panose="020B0604030504040204" pitchFamily="34" charset="-120"/>
                <a:ea typeface="微軟正黑體" panose="020B0604030504040204" pitchFamily="34" charset="-120"/>
              </a:rPr>
              <a:t>既要輕又要堅固</a:t>
            </a:r>
            <a:r>
              <a:rPr lang="en-US" altLang="zh-TW" sz="2400" dirty="0">
                <a:latin typeface="微軟正黑體" panose="020B0604030504040204" pitchFamily="34" charset="-120"/>
                <a:ea typeface="微軟正黑體" panose="020B0604030504040204" pitchFamily="34" charset="-120"/>
              </a:rPr>
              <a:t>)</a:t>
            </a:r>
            <a:endParaRPr lang="zh-TW" altLang="en-US" sz="2400" dirty="0">
              <a:latin typeface="微軟正黑體" panose="020B0604030504040204" pitchFamily="34" charset="-120"/>
              <a:ea typeface="微軟正黑體" panose="020B0604030504040204" pitchFamily="34" charset="-120"/>
            </a:endParaRPr>
          </a:p>
          <a:p>
            <a:endParaRPr lang="zh-TW" altLang="en-US" sz="2400" dirty="0">
              <a:latin typeface="微軟正黑體" panose="020B0604030504040204" pitchFamily="34" charset="-120"/>
              <a:ea typeface="微軟正黑體" panose="020B0604030504040204" pitchFamily="34" charset="-120"/>
            </a:endParaRPr>
          </a:p>
        </p:txBody>
      </p:sp>
      <p:pic>
        <p:nvPicPr>
          <p:cNvPr id="9" name="圖片 8">
            <a:extLst>
              <a:ext uri="{FF2B5EF4-FFF2-40B4-BE49-F238E27FC236}">
                <a16:creationId xmlns:a16="http://schemas.microsoft.com/office/drawing/2014/main" id="{B6E58120-30A4-41F8-974E-3CC4433BF648}"/>
              </a:ext>
            </a:extLst>
          </p:cNvPr>
          <p:cNvPicPr>
            <a:picLocks noChangeAspect="1"/>
          </p:cNvPicPr>
          <p:nvPr/>
        </p:nvPicPr>
        <p:blipFill>
          <a:blip r:embed="rId2"/>
          <a:stretch>
            <a:fillRect/>
          </a:stretch>
        </p:blipFill>
        <p:spPr>
          <a:xfrm>
            <a:off x="7592799" y="1031132"/>
            <a:ext cx="4192621" cy="4192621"/>
          </a:xfrm>
          <a:prstGeom prst="rect">
            <a:avLst/>
          </a:prstGeom>
          <a:ln>
            <a:noFill/>
          </a:ln>
          <a:effectLst>
            <a:outerShdw blurRad="292100" dist="139700" dir="2700000" algn="tl" rotWithShape="0">
              <a:srgbClr val="333333">
                <a:alpha val="65000"/>
              </a:srgbClr>
            </a:outerShdw>
          </a:effectLst>
        </p:spPr>
      </p:pic>
      <p:sp>
        <p:nvSpPr>
          <p:cNvPr id="10" name="語音泡泡: 圓角矩形 9">
            <a:extLst>
              <a:ext uri="{FF2B5EF4-FFF2-40B4-BE49-F238E27FC236}">
                <a16:creationId xmlns:a16="http://schemas.microsoft.com/office/drawing/2014/main" id="{5CE4F508-1522-4610-8952-2E9FCEE2109E}"/>
              </a:ext>
            </a:extLst>
          </p:cNvPr>
          <p:cNvSpPr/>
          <p:nvPr/>
        </p:nvSpPr>
        <p:spPr>
          <a:xfrm>
            <a:off x="2091267" y="5063466"/>
            <a:ext cx="4580466" cy="1058333"/>
          </a:xfrm>
          <a:prstGeom prst="wedgeRoundRectCallout">
            <a:avLst>
              <a:gd name="adj1" fmla="val -36971"/>
              <a:gd name="adj2" fmla="val 84900"/>
              <a:gd name="adj3" fmla="val 16667"/>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rgbClr val="CC3300"/>
                </a:solidFill>
                <a:latin typeface="微軟正黑體" panose="020B0604030504040204" pitchFamily="34" charset="-120"/>
                <a:ea typeface="微軟正黑體" panose="020B0604030504040204" pitchFamily="34" charset="-120"/>
              </a:rPr>
              <a:t>你覺得要打造變形金剛或是大型機器人需要使用什麼材料</a:t>
            </a:r>
            <a:r>
              <a:rPr lang="en-US" altLang="zh-TW" dirty="0">
                <a:solidFill>
                  <a:srgbClr val="CC3300"/>
                </a:solidFill>
                <a:latin typeface="微軟正黑體" panose="020B0604030504040204" pitchFamily="34" charset="-120"/>
                <a:ea typeface="微軟正黑體" panose="020B0604030504040204" pitchFamily="34" charset="-120"/>
              </a:rPr>
              <a:t>?</a:t>
            </a:r>
            <a:endParaRPr lang="zh-TW" altLang="en-US" dirty="0">
              <a:solidFill>
                <a:srgbClr val="CC3300"/>
              </a:solidFill>
              <a:latin typeface="微軟正黑體" panose="020B0604030504040204" pitchFamily="34" charset="-120"/>
              <a:ea typeface="微軟正黑體" panose="020B0604030504040204" pitchFamily="34" charset="-120"/>
            </a:endParaRPr>
          </a:p>
        </p:txBody>
      </p:sp>
      <p:sp>
        <p:nvSpPr>
          <p:cNvPr id="11" name="文字方塊 10">
            <a:extLst>
              <a:ext uri="{FF2B5EF4-FFF2-40B4-BE49-F238E27FC236}">
                <a16:creationId xmlns:a16="http://schemas.microsoft.com/office/drawing/2014/main" id="{EBE1BB1C-C817-436A-B700-3F6CA55A9044}"/>
              </a:ext>
            </a:extLst>
          </p:cNvPr>
          <p:cNvSpPr txBox="1"/>
          <p:nvPr/>
        </p:nvSpPr>
        <p:spPr>
          <a:xfrm>
            <a:off x="6855781" y="6385807"/>
            <a:ext cx="5336219" cy="276999"/>
          </a:xfrm>
          <a:prstGeom prst="rect">
            <a:avLst/>
          </a:prstGeom>
          <a:noFill/>
        </p:spPr>
        <p:txBody>
          <a:bodyPr wrap="square">
            <a:spAutoFit/>
          </a:bodyPr>
          <a:lstStyle/>
          <a:p>
            <a:r>
              <a:rPr lang="zh-TW" altLang="en-US" sz="1200" dirty="0">
                <a:hlinkClick r:id="rId3"/>
              </a:rPr>
              <a:t>https://www.youtube.com/watch?v=AyAd70nfVC4&amp;ab_channel=FilmeyBox</a:t>
            </a:r>
            <a:endParaRPr lang="zh-TW" altLang="en-US" sz="1200" dirty="0"/>
          </a:p>
        </p:txBody>
      </p:sp>
    </p:spTree>
    <p:extLst>
      <p:ext uri="{BB962C8B-B14F-4D97-AF65-F5344CB8AC3E}">
        <p14:creationId xmlns:p14="http://schemas.microsoft.com/office/powerpoint/2010/main" val="643010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對角角落 3">
            <a:extLst>
              <a:ext uri="{FF2B5EF4-FFF2-40B4-BE49-F238E27FC236}">
                <a16:creationId xmlns:a16="http://schemas.microsoft.com/office/drawing/2014/main" id="{7917CD05-CF83-40A5-AF29-285620CA1B04}"/>
              </a:ext>
            </a:extLst>
          </p:cNvPr>
          <p:cNvSpPr/>
          <p:nvPr/>
        </p:nvSpPr>
        <p:spPr>
          <a:xfrm>
            <a:off x="717864" y="339028"/>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動力學</a:t>
            </a:r>
          </a:p>
        </p:txBody>
      </p:sp>
      <p:sp>
        <p:nvSpPr>
          <p:cNvPr id="7" name="文字方塊 6">
            <a:extLst>
              <a:ext uri="{FF2B5EF4-FFF2-40B4-BE49-F238E27FC236}">
                <a16:creationId xmlns:a16="http://schemas.microsoft.com/office/drawing/2014/main" id="{724D87BE-4466-42BE-9A94-B0376345617A}"/>
              </a:ext>
            </a:extLst>
          </p:cNvPr>
          <p:cNvSpPr txBox="1"/>
          <p:nvPr/>
        </p:nvSpPr>
        <p:spPr>
          <a:xfrm>
            <a:off x="717864" y="1721796"/>
            <a:ext cx="6731540" cy="3046988"/>
          </a:xfrm>
          <a:prstGeom prst="rect">
            <a:avLst/>
          </a:prstGeom>
          <a:noFill/>
        </p:spPr>
        <p:txBody>
          <a:bodyPr wrap="square" rtlCol="0">
            <a:spAutoFit/>
          </a:bodyPr>
          <a:lstStyle/>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研究物體在力的作用下如何運動的學科，關注物體的加速度、速度和位置變化。</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牛頓三大運動定律。</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動力學廣泛應用於設計各種運動系統，如車輛的行駛、機器人的運動、以及運動中的飛機或火箭等。</a:t>
            </a:r>
            <a:endParaRPr lang="en-US" altLang="zh-TW" sz="2400"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了解它能幫助工程師分析運動模式，並設計出更加穩定、高效的機械系統。</a:t>
            </a:r>
          </a:p>
        </p:txBody>
      </p:sp>
      <p:pic>
        <p:nvPicPr>
          <p:cNvPr id="9" name="圖片 8">
            <a:extLst>
              <a:ext uri="{FF2B5EF4-FFF2-40B4-BE49-F238E27FC236}">
                <a16:creationId xmlns:a16="http://schemas.microsoft.com/office/drawing/2014/main" id="{B6E58120-30A4-41F8-974E-3CC4433BF64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592799" y="1031132"/>
            <a:ext cx="4192621" cy="4192621"/>
          </a:xfrm>
          <a:prstGeom prst="rect">
            <a:avLst/>
          </a:prstGeom>
          <a:ln>
            <a:noFill/>
          </a:ln>
          <a:effectLst>
            <a:outerShdw blurRad="292100" dist="139700" dir="2700000" algn="tl" rotWithShape="0">
              <a:srgbClr val="333333">
                <a:alpha val="65000"/>
              </a:srgbClr>
            </a:outerShdw>
          </a:effectLst>
        </p:spPr>
      </p:pic>
      <p:sp>
        <p:nvSpPr>
          <p:cNvPr id="10" name="語音泡泡: 圓角矩形 9">
            <a:extLst>
              <a:ext uri="{FF2B5EF4-FFF2-40B4-BE49-F238E27FC236}">
                <a16:creationId xmlns:a16="http://schemas.microsoft.com/office/drawing/2014/main" id="{5CE4F508-1522-4610-8952-2E9FCEE2109E}"/>
              </a:ext>
            </a:extLst>
          </p:cNvPr>
          <p:cNvSpPr/>
          <p:nvPr/>
        </p:nvSpPr>
        <p:spPr>
          <a:xfrm>
            <a:off x="2091267" y="5063466"/>
            <a:ext cx="4580466" cy="1058333"/>
          </a:xfrm>
          <a:prstGeom prst="wedgeRoundRectCallout">
            <a:avLst>
              <a:gd name="adj1" fmla="val -36971"/>
              <a:gd name="adj2" fmla="val 84900"/>
              <a:gd name="adj3" fmla="val 1666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accent6">
                    <a:lumMod val="75000"/>
                  </a:schemeClr>
                </a:solidFill>
                <a:latin typeface="微軟正黑體" panose="020B0604030504040204" pitchFamily="34" charset="-120"/>
                <a:ea typeface="微軟正黑體" panose="020B0604030504040204" pitchFamily="34" charset="-120"/>
              </a:rPr>
              <a:t>生活中有那些作用力與反作用力的例子</a:t>
            </a:r>
            <a:r>
              <a:rPr lang="en-US" altLang="zh-TW" dirty="0">
                <a:solidFill>
                  <a:schemeClr val="accent6">
                    <a:lumMod val="75000"/>
                  </a:schemeClr>
                </a:solidFill>
                <a:latin typeface="微軟正黑體" panose="020B0604030504040204" pitchFamily="34" charset="-120"/>
                <a:ea typeface="微軟正黑體" panose="020B0604030504040204" pitchFamily="34" charset="-120"/>
              </a:rPr>
              <a:t>?</a:t>
            </a:r>
            <a:endParaRPr lang="zh-TW" altLang="en-US" dirty="0">
              <a:solidFill>
                <a:schemeClr val="accent6">
                  <a:lumMod val="75000"/>
                </a:schemeClr>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22468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對角角落 3">
            <a:extLst>
              <a:ext uri="{FF2B5EF4-FFF2-40B4-BE49-F238E27FC236}">
                <a16:creationId xmlns:a16="http://schemas.microsoft.com/office/drawing/2014/main" id="{7917CD05-CF83-40A5-AF29-285620CA1B04}"/>
              </a:ext>
            </a:extLst>
          </p:cNvPr>
          <p:cNvSpPr/>
          <p:nvPr/>
        </p:nvSpPr>
        <p:spPr>
          <a:xfrm>
            <a:off x="717864" y="339028"/>
            <a:ext cx="1761066" cy="838200"/>
          </a:xfrm>
          <a:prstGeom prst="snip2DiagRect">
            <a:avLst/>
          </a:prstGeom>
          <a:solidFill>
            <a:schemeClr val="accent4">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tx1"/>
                </a:solidFill>
                <a:latin typeface="微軟正黑體" panose="020B0604030504040204" pitchFamily="34" charset="-120"/>
                <a:ea typeface="微軟正黑體" panose="020B0604030504040204" pitchFamily="34" charset="-120"/>
              </a:rPr>
              <a:t>機構學</a:t>
            </a:r>
          </a:p>
        </p:txBody>
      </p:sp>
      <p:sp>
        <p:nvSpPr>
          <p:cNvPr id="7" name="文字方塊 6">
            <a:extLst>
              <a:ext uri="{FF2B5EF4-FFF2-40B4-BE49-F238E27FC236}">
                <a16:creationId xmlns:a16="http://schemas.microsoft.com/office/drawing/2014/main" id="{724D87BE-4466-42BE-9A94-B0376345617A}"/>
              </a:ext>
            </a:extLst>
          </p:cNvPr>
          <p:cNvSpPr txBox="1"/>
          <p:nvPr/>
        </p:nvSpPr>
        <p:spPr>
          <a:xfrm>
            <a:off x="717864" y="1721796"/>
            <a:ext cx="6731540" cy="2308324"/>
          </a:xfrm>
          <a:prstGeom prst="rect">
            <a:avLst/>
          </a:prstGeom>
          <a:noFill/>
        </p:spPr>
        <p:txBody>
          <a:bodyPr wrap="square" rtlCol="0">
            <a:spAutoFit/>
          </a:bodyPr>
          <a:lstStyle/>
          <a:p>
            <a:pPr marL="342900" indent="-34290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機構學研究如何設計和分析機械裝置中的運動部件（如齒輪、連桿機構等）。</a:t>
            </a:r>
            <a:endParaRPr lang="en-US" altLang="zh-TW" sz="2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這門學科主要探討機械系統中各元件的幾何約束和運動特性，而不考慮力。</a:t>
            </a:r>
            <a:endParaRPr lang="en-US" altLang="zh-TW" sz="2400" dirty="0">
              <a:latin typeface="微軟正黑體" panose="020B0604030504040204" pitchFamily="34" charset="-120"/>
              <a:ea typeface="微軟正黑體" panose="020B0604030504040204" pitchFamily="34" charset="-120"/>
            </a:endParaRPr>
          </a:p>
          <a:p>
            <a:pPr marL="342900" indent="-342900">
              <a:buFont typeface="Arial" panose="020B0604020202020204" pitchFamily="34" charset="0"/>
              <a:buChar char="•"/>
            </a:pPr>
            <a:r>
              <a:rPr lang="zh-TW" altLang="en-US" sz="2400" dirty="0">
                <a:latin typeface="微軟正黑體" panose="020B0604030504040204" pitchFamily="34" charset="-120"/>
                <a:ea typeface="微軟正黑體" panose="020B0604030504040204" pitchFamily="34" charset="-120"/>
              </a:rPr>
              <a:t>機構學對於設計精密機械裝置（如機器人、汽車引擎、工業機械手臂）非常重要。</a:t>
            </a:r>
          </a:p>
        </p:txBody>
      </p:sp>
      <p:pic>
        <p:nvPicPr>
          <p:cNvPr id="9" name="圖片 8">
            <a:extLst>
              <a:ext uri="{FF2B5EF4-FFF2-40B4-BE49-F238E27FC236}">
                <a16:creationId xmlns:a16="http://schemas.microsoft.com/office/drawing/2014/main" id="{B6E58120-30A4-41F8-974E-3CC4433BF64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548411" y="462961"/>
            <a:ext cx="4192621" cy="4192621"/>
          </a:xfrm>
          <a:prstGeom prst="rect">
            <a:avLst/>
          </a:prstGeom>
          <a:ln>
            <a:noFill/>
          </a:ln>
          <a:effectLst>
            <a:outerShdw blurRad="292100" dist="139700" dir="2700000" algn="tl" rotWithShape="0">
              <a:srgbClr val="333333">
                <a:alpha val="65000"/>
              </a:srgbClr>
            </a:outerShdw>
          </a:effectLst>
        </p:spPr>
      </p:pic>
      <p:sp>
        <p:nvSpPr>
          <p:cNvPr id="10" name="語音泡泡: 圓角矩形 9">
            <a:extLst>
              <a:ext uri="{FF2B5EF4-FFF2-40B4-BE49-F238E27FC236}">
                <a16:creationId xmlns:a16="http://schemas.microsoft.com/office/drawing/2014/main" id="{5CE4F508-1522-4610-8952-2E9FCEE2109E}"/>
              </a:ext>
            </a:extLst>
          </p:cNvPr>
          <p:cNvSpPr/>
          <p:nvPr/>
        </p:nvSpPr>
        <p:spPr>
          <a:xfrm>
            <a:off x="2091267" y="5063466"/>
            <a:ext cx="4580466" cy="1058333"/>
          </a:xfrm>
          <a:prstGeom prst="wedgeRoundRectCallout">
            <a:avLst>
              <a:gd name="adj1" fmla="val -36971"/>
              <a:gd name="adj2" fmla="val 84900"/>
              <a:gd name="adj3" fmla="val 16667"/>
            </a:avLst>
          </a:prstGeom>
          <a:solidFill>
            <a:srgbClr val="E1D8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rgbClr val="7030A0"/>
                </a:solidFill>
                <a:latin typeface="微軟正黑體" panose="020B0604030504040204" pitchFamily="34" charset="-120"/>
                <a:ea typeface="微軟正黑體" panose="020B0604030504040204" pitchFamily="34" charset="-120"/>
              </a:rPr>
              <a:t>小齒輪轉大齒輪是省力機構還是省時機構</a:t>
            </a:r>
            <a:r>
              <a:rPr lang="en-US" altLang="zh-TW" dirty="0">
                <a:solidFill>
                  <a:srgbClr val="7030A0"/>
                </a:solidFill>
                <a:latin typeface="微軟正黑體" panose="020B0604030504040204" pitchFamily="34" charset="-120"/>
                <a:ea typeface="微軟正黑體" panose="020B0604030504040204" pitchFamily="34" charset="-120"/>
              </a:rPr>
              <a:t>? </a:t>
            </a:r>
            <a:r>
              <a:rPr lang="zh-TW" altLang="en-US" dirty="0">
                <a:solidFill>
                  <a:srgbClr val="7030A0"/>
                </a:solidFill>
                <a:latin typeface="微軟正黑體" panose="020B0604030504040204" pitchFamily="34" charset="-120"/>
                <a:ea typeface="微軟正黑體" panose="020B0604030504040204" pitchFamily="34" charset="-120"/>
              </a:rPr>
              <a:t>為甚麼</a:t>
            </a:r>
            <a:r>
              <a:rPr lang="en-US" altLang="zh-TW" dirty="0">
                <a:solidFill>
                  <a:srgbClr val="7030A0"/>
                </a:solidFill>
                <a:latin typeface="微軟正黑體" panose="020B0604030504040204" pitchFamily="34" charset="-120"/>
                <a:ea typeface="微軟正黑體" panose="020B0604030504040204" pitchFamily="34" charset="-120"/>
              </a:rPr>
              <a:t>?</a:t>
            </a:r>
            <a:endParaRPr lang="zh-TW" altLang="en-US" dirty="0">
              <a:solidFill>
                <a:srgbClr val="7030A0"/>
              </a:solidFill>
              <a:latin typeface="微軟正黑體" panose="020B0604030504040204" pitchFamily="34" charset="-120"/>
              <a:ea typeface="微軟正黑體" panose="020B0604030504040204" pitchFamily="34" charset="-120"/>
            </a:endParaRPr>
          </a:p>
        </p:txBody>
      </p:sp>
      <p:sp>
        <p:nvSpPr>
          <p:cNvPr id="11" name="文字方塊 10">
            <a:extLst>
              <a:ext uri="{FF2B5EF4-FFF2-40B4-BE49-F238E27FC236}">
                <a16:creationId xmlns:a16="http://schemas.microsoft.com/office/drawing/2014/main" id="{5BA79CE8-3B66-40B1-9299-882F6FC49C25}"/>
              </a:ext>
            </a:extLst>
          </p:cNvPr>
          <p:cNvSpPr txBox="1"/>
          <p:nvPr/>
        </p:nvSpPr>
        <p:spPr>
          <a:xfrm>
            <a:off x="6671733" y="6395039"/>
            <a:ext cx="5169747" cy="276999"/>
          </a:xfrm>
          <a:prstGeom prst="rect">
            <a:avLst/>
          </a:prstGeom>
          <a:noFill/>
        </p:spPr>
        <p:txBody>
          <a:bodyPr wrap="square">
            <a:spAutoFit/>
          </a:bodyPr>
          <a:lstStyle/>
          <a:p>
            <a:r>
              <a:rPr lang="zh-TW" altLang="en-US" sz="1200" dirty="0">
                <a:hlinkClick r:id="rId3"/>
              </a:rPr>
              <a:t>https://www.youtube.com/watch?v=ByTC5AVglsQ&amp;ab_channel=OmarRaafat</a:t>
            </a:r>
            <a:endParaRPr lang="zh-TW" altLang="en-US" sz="1200" dirty="0"/>
          </a:p>
        </p:txBody>
      </p:sp>
      <p:pic>
        <p:nvPicPr>
          <p:cNvPr id="1030" name="Picture 6" descr="連桿機構:: TSSCqson">
            <a:extLst>
              <a:ext uri="{FF2B5EF4-FFF2-40B4-BE49-F238E27FC236}">
                <a16:creationId xmlns:a16="http://schemas.microsoft.com/office/drawing/2014/main" id="{4B92F08D-C602-4527-B363-361664C90F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8411" y="4820170"/>
            <a:ext cx="2624299" cy="1498333"/>
          </a:xfrm>
          <a:prstGeom prst="rect">
            <a:avLst/>
          </a:prstGeom>
          <a:noFill/>
          <a:extLst>
            <a:ext uri="{909E8E84-426E-40DD-AFC4-6F175D3DCCD1}">
              <a14:hiddenFill xmlns:a14="http://schemas.microsoft.com/office/drawing/2010/main">
                <a:solidFill>
                  <a:srgbClr val="FFFFFF"/>
                </a:solidFill>
              </a14:hiddenFill>
            </a:ext>
          </a:extLst>
        </p:spPr>
      </p:pic>
      <p:sp>
        <p:nvSpPr>
          <p:cNvPr id="3" name="文字方塊 2">
            <a:extLst>
              <a:ext uri="{FF2B5EF4-FFF2-40B4-BE49-F238E27FC236}">
                <a16:creationId xmlns:a16="http://schemas.microsoft.com/office/drawing/2014/main" id="{8776893B-E06C-4B62-81D8-9C507097B004}"/>
              </a:ext>
            </a:extLst>
          </p:cNvPr>
          <p:cNvSpPr txBox="1"/>
          <p:nvPr/>
        </p:nvSpPr>
        <p:spPr>
          <a:xfrm>
            <a:off x="10333340" y="5665707"/>
            <a:ext cx="1151523" cy="584775"/>
          </a:xfrm>
          <a:prstGeom prst="rect">
            <a:avLst/>
          </a:prstGeom>
          <a:noFill/>
        </p:spPr>
        <p:txBody>
          <a:bodyPr wrap="square" rtlCol="0">
            <a:spAutoFit/>
          </a:bodyPr>
          <a:lstStyle/>
          <a:p>
            <a:r>
              <a:rPr lang="zh-TW" altLang="en-US" sz="1600" dirty="0"/>
              <a:t>雨刷機構</a:t>
            </a:r>
            <a:r>
              <a:rPr lang="en-US" altLang="zh-TW" sz="1600" dirty="0"/>
              <a:t>(</a:t>
            </a:r>
            <a:r>
              <a:rPr lang="zh-TW" altLang="en-US" sz="1600" dirty="0"/>
              <a:t>學習單</a:t>
            </a:r>
            <a:r>
              <a:rPr lang="en-US" altLang="zh-TW" sz="1600" dirty="0"/>
              <a:t>)</a:t>
            </a:r>
            <a:endParaRPr lang="zh-TW" altLang="en-US" sz="1600" dirty="0"/>
          </a:p>
        </p:txBody>
      </p:sp>
    </p:spTree>
    <p:extLst>
      <p:ext uri="{BB962C8B-B14F-4D97-AF65-F5344CB8AC3E}">
        <p14:creationId xmlns:p14="http://schemas.microsoft.com/office/powerpoint/2010/main" val="1335016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圓角 3">
            <a:extLst>
              <a:ext uri="{FF2B5EF4-FFF2-40B4-BE49-F238E27FC236}">
                <a16:creationId xmlns:a16="http://schemas.microsoft.com/office/drawing/2014/main" id="{973403E0-864B-49F3-A5D8-AB664406FFE8}"/>
              </a:ext>
            </a:extLst>
          </p:cNvPr>
          <p:cNvSpPr/>
          <p:nvPr/>
        </p:nvSpPr>
        <p:spPr>
          <a:xfrm>
            <a:off x="330199" y="256645"/>
            <a:ext cx="2226734" cy="708555"/>
          </a:xfrm>
          <a:prstGeom prst="roundRect">
            <a:avLst/>
          </a:prstGeom>
          <a:solidFill>
            <a:schemeClr val="accent4">
              <a:lumMod val="75000"/>
            </a:schemeClr>
          </a:solidFill>
          <a:ln w="76200">
            <a:noFill/>
          </a:ln>
          <a:effectLst/>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800" b="1" dirty="0">
                <a:solidFill>
                  <a:srgbClr val="7030A0"/>
                </a:solidFill>
                <a:latin typeface="微軟正黑體" panose="020B0604030504040204" pitchFamily="34" charset="-120"/>
                <a:ea typeface="微軟正黑體" panose="020B0604030504040204" pitchFamily="34" charset="-120"/>
              </a:rPr>
              <a:t>基礎理論</a:t>
            </a:r>
          </a:p>
        </p:txBody>
      </p:sp>
      <p:sp>
        <p:nvSpPr>
          <p:cNvPr id="7" name="矩形: 圓角 6">
            <a:extLst>
              <a:ext uri="{FF2B5EF4-FFF2-40B4-BE49-F238E27FC236}">
                <a16:creationId xmlns:a16="http://schemas.microsoft.com/office/drawing/2014/main" id="{62BC1561-88ED-4664-8C25-0D7330E2F2C4}"/>
              </a:ext>
            </a:extLst>
          </p:cNvPr>
          <p:cNvSpPr/>
          <p:nvPr/>
        </p:nvSpPr>
        <p:spPr>
          <a:xfrm>
            <a:off x="2709331" y="256645"/>
            <a:ext cx="2226733" cy="708555"/>
          </a:xfrm>
          <a:prstGeom prst="roundRect">
            <a:avLst/>
          </a:prstGeom>
          <a:solidFill>
            <a:srgbClr val="7030A0"/>
          </a:solidFill>
          <a:ln w="76200">
            <a:solidFill>
              <a:srgbClr val="CC3300"/>
            </a:solidFill>
          </a:ln>
          <a:effectLst>
            <a:outerShdw blurRad="50800" dist="38100" dir="5400000" algn="t"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r>
              <a:rPr lang="zh-TW" altLang="en-US" sz="2800" b="1" dirty="0">
                <a:solidFill>
                  <a:schemeClr val="accent4">
                    <a:lumMod val="40000"/>
                    <a:lumOff val="60000"/>
                  </a:schemeClr>
                </a:solidFill>
                <a:latin typeface="微軟正黑體" panose="020B0604030504040204" pitchFamily="34" charset="-120"/>
                <a:ea typeface="微軟正黑體" panose="020B0604030504040204" pitchFamily="34" charset="-120"/>
              </a:rPr>
              <a:t>應用學科</a:t>
            </a:r>
          </a:p>
        </p:txBody>
      </p:sp>
      <p:grpSp>
        <p:nvGrpSpPr>
          <p:cNvPr id="6" name="群組 5">
            <a:extLst>
              <a:ext uri="{FF2B5EF4-FFF2-40B4-BE49-F238E27FC236}">
                <a16:creationId xmlns:a16="http://schemas.microsoft.com/office/drawing/2014/main" id="{E1C0B6A1-FB4A-4030-8D53-F45B3D78EFBE}"/>
              </a:ext>
            </a:extLst>
          </p:cNvPr>
          <p:cNvGrpSpPr/>
          <p:nvPr/>
        </p:nvGrpSpPr>
        <p:grpSpPr>
          <a:xfrm>
            <a:off x="685800" y="1820333"/>
            <a:ext cx="3259667" cy="4343400"/>
            <a:chOff x="685800" y="1820333"/>
            <a:chExt cx="3259667" cy="4343400"/>
          </a:xfrm>
        </p:grpSpPr>
        <p:sp>
          <p:nvSpPr>
            <p:cNvPr id="2" name="矩形: 圓角化單一角落 1">
              <a:extLst>
                <a:ext uri="{FF2B5EF4-FFF2-40B4-BE49-F238E27FC236}">
                  <a16:creationId xmlns:a16="http://schemas.microsoft.com/office/drawing/2014/main" id="{7F84EA70-4CAA-494E-BA96-58AAAD8D018A}"/>
                </a:ext>
              </a:extLst>
            </p:cNvPr>
            <p:cNvSpPr/>
            <p:nvPr/>
          </p:nvSpPr>
          <p:spPr>
            <a:xfrm>
              <a:off x="685800" y="1820333"/>
              <a:ext cx="3259667" cy="4343400"/>
            </a:xfrm>
            <a:prstGeom prst="round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3" name="文字方塊 2">
              <a:extLst>
                <a:ext uri="{FF2B5EF4-FFF2-40B4-BE49-F238E27FC236}">
                  <a16:creationId xmlns:a16="http://schemas.microsoft.com/office/drawing/2014/main" id="{CDFF6ACC-20F8-4EB8-B835-E90EBAF3261A}"/>
                </a:ext>
              </a:extLst>
            </p:cNvPr>
            <p:cNvSpPr txBox="1"/>
            <p:nvPr/>
          </p:nvSpPr>
          <p:spPr>
            <a:xfrm>
              <a:off x="1016000" y="1981200"/>
              <a:ext cx="2048933" cy="523220"/>
            </a:xfrm>
            <a:prstGeom prst="rect">
              <a:avLst/>
            </a:prstGeom>
            <a:noFill/>
          </p:spPr>
          <p:txBody>
            <a:bodyPr wrap="square" rtlCol="0">
              <a:spAutoFit/>
            </a:bodyPr>
            <a:lstStyle/>
            <a:p>
              <a:r>
                <a:rPr lang="zh-TW" altLang="en-US" sz="2800" b="1" dirty="0">
                  <a:solidFill>
                    <a:schemeClr val="bg1"/>
                  </a:solidFill>
                  <a:latin typeface="微軟正黑體" panose="020B0604030504040204" pitchFamily="34" charset="-120"/>
                  <a:ea typeface="微軟正黑體" panose="020B0604030504040204" pitchFamily="34" charset="-120"/>
                </a:rPr>
                <a:t>機械設計</a:t>
              </a:r>
            </a:p>
          </p:txBody>
        </p:sp>
        <p:sp>
          <p:nvSpPr>
            <p:cNvPr id="5" name="文字方塊 4">
              <a:extLst>
                <a:ext uri="{FF2B5EF4-FFF2-40B4-BE49-F238E27FC236}">
                  <a16:creationId xmlns:a16="http://schemas.microsoft.com/office/drawing/2014/main" id="{C2458CFC-29A7-4A19-8F2B-E918992E273C}"/>
                </a:ext>
              </a:extLst>
            </p:cNvPr>
            <p:cNvSpPr txBox="1"/>
            <p:nvPr/>
          </p:nvSpPr>
          <p:spPr>
            <a:xfrm>
              <a:off x="905933" y="2590800"/>
              <a:ext cx="2743200" cy="2585323"/>
            </a:xfrm>
            <a:prstGeom prst="rect">
              <a:avLst/>
            </a:prstGeom>
            <a:noFill/>
          </p:spPr>
          <p:txBody>
            <a:bodyPr wrap="square" rtlCol="0">
              <a:spAutoFit/>
            </a:bodyPr>
            <a:lstStyle/>
            <a:p>
              <a:pPr marL="285750" indent="-285750">
                <a:buFont typeface="Arial" panose="020B0604020202020204" pitchFamily="34" charset="0"/>
                <a:buChar char="•"/>
              </a:pPr>
              <a:r>
                <a:rPr lang="zh-TW" altLang="en-US" dirty="0">
                  <a:solidFill>
                    <a:schemeClr val="bg1"/>
                  </a:solidFill>
                  <a:latin typeface="微軟正黑體" panose="020B0604030504040204" pitchFamily="34" charset="-120"/>
                  <a:ea typeface="微軟正黑體" panose="020B0604030504040204" pitchFamily="34" charset="-120"/>
                </a:rPr>
                <a:t>機械工程師會設計各種機械和設備，比如車子、腳踏車、機器手臂，甚至家裡的洗衣機和冰箱。</a:t>
              </a:r>
              <a:endParaRPr lang="en-US" altLang="zh-TW" dirty="0">
                <a:solidFill>
                  <a:schemeClr val="bg1"/>
                </a:solidFill>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solidFill>
                    <a:schemeClr val="bg1"/>
                  </a:solidFill>
                  <a:latin typeface="微軟正黑體" panose="020B0604030504040204" pitchFamily="34" charset="-120"/>
                  <a:ea typeface="微軟正黑體" panose="020B0604030504040204" pitchFamily="34" charset="-120"/>
                </a:rPr>
                <a:t>設計這些東西時，工程師會考慮怎麼讓它們更耐用、更節能。</a:t>
              </a:r>
            </a:p>
            <a:p>
              <a:endParaRPr lang="zh-TW" altLang="en-US" dirty="0">
                <a:solidFill>
                  <a:schemeClr val="bg1"/>
                </a:solidFill>
              </a:endParaRPr>
            </a:p>
          </p:txBody>
        </p:sp>
      </p:grpSp>
      <p:grpSp>
        <p:nvGrpSpPr>
          <p:cNvPr id="9" name="群組 8">
            <a:extLst>
              <a:ext uri="{FF2B5EF4-FFF2-40B4-BE49-F238E27FC236}">
                <a16:creationId xmlns:a16="http://schemas.microsoft.com/office/drawing/2014/main" id="{BEBD58A5-F8D2-4239-BE3E-A13A9713BB0D}"/>
              </a:ext>
            </a:extLst>
          </p:cNvPr>
          <p:cNvGrpSpPr/>
          <p:nvPr/>
        </p:nvGrpSpPr>
        <p:grpSpPr>
          <a:xfrm>
            <a:off x="4466166" y="1820333"/>
            <a:ext cx="3259667" cy="4343400"/>
            <a:chOff x="685800" y="1820333"/>
            <a:chExt cx="3259667" cy="4343400"/>
          </a:xfrm>
          <a:solidFill>
            <a:schemeClr val="accent4">
              <a:lumMod val="60000"/>
              <a:lumOff val="40000"/>
            </a:schemeClr>
          </a:solidFill>
        </p:grpSpPr>
        <p:sp>
          <p:nvSpPr>
            <p:cNvPr id="10" name="矩形: 圓角化單一角落 9">
              <a:extLst>
                <a:ext uri="{FF2B5EF4-FFF2-40B4-BE49-F238E27FC236}">
                  <a16:creationId xmlns:a16="http://schemas.microsoft.com/office/drawing/2014/main" id="{62F0EFB5-0C41-4E04-A98B-5CC1E197F859}"/>
                </a:ext>
              </a:extLst>
            </p:cNvPr>
            <p:cNvSpPr/>
            <p:nvPr/>
          </p:nvSpPr>
          <p:spPr>
            <a:xfrm>
              <a:off x="685800" y="1820333"/>
              <a:ext cx="3259667" cy="4343400"/>
            </a:xfrm>
            <a:prstGeom prst="round1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1" name="文字方塊 10">
              <a:extLst>
                <a:ext uri="{FF2B5EF4-FFF2-40B4-BE49-F238E27FC236}">
                  <a16:creationId xmlns:a16="http://schemas.microsoft.com/office/drawing/2014/main" id="{0F467F43-3513-4016-AE65-D70EB572B852}"/>
                </a:ext>
              </a:extLst>
            </p:cNvPr>
            <p:cNvSpPr txBox="1"/>
            <p:nvPr/>
          </p:nvSpPr>
          <p:spPr>
            <a:xfrm>
              <a:off x="1016000" y="1981200"/>
              <a:ext cx="2048933" cy="523220"/>
            </a:xfrm>
            <a:prstGeom prst="rect">
              <a:avLst/>
            </a:prstGeom>
            <a:grpFill/>
          </p:spPr>
          <p:txBody>
            <a:bodyPr wrap="square" rtlCol="0">
              <a:spAutoFit/>
            </a:bodyPr>
            <a:lstStyle/>
            <a:p>
              <a:r>
                <a:rPr lang="zh-TW" altLang="en-US" sz="2800" b="1" dirty="0">
                  <a:latin typeface="微軟正黑體" panose="020B0604030504040204" pitchFamily="34" charset="-120"/>
                  <a:ea typeface="微軟正黑體" panose="020B0604030504040204" pitchFamily="34" charset="-120"/>
                </a:rPr>
                <a:t>製造技術</a:t>
              </a:r>
            </a:p>
          </p:txBody>
        </p:sp>
        <p:sp>
          <p:nvSpPr>
            <p:cNvPr id="12" name="文字方塊 11">
              <a:extLst>
                <a:ext uri="{FF2B5EF4-FFF2-40B4-BE49-F238E27FC236}">
                  <a16:creationId xmlns:a16="http://schemas.microsoft.com/office/drawing/2014/main" id="{EF2B33C5-3AB2-4203-B70D-11FE17A839F5}"/>
                </a:ext>
              </a:extLst>
            </p:cNvPr>
            <p:cNvSpPr txBox="1"/>
            <p:nvPr/>
          </p:nvSpPr>
          <p:spPr>
            <a:xfrm>
              <a:off x="905933" y="2590800"/>
              <a:ext cx="2743200" cy="2031325"/>
            </a:xfrm>
            <a:prstGeom prst="rect">
              <a:avLst/>
            </a:prstGeom>
            <a:grpFill/>
          </p:spPr>
          <p:txBody>
            <a:bodyPr wrap="square" rtlCol="0">
              <a:spAutoFit/>
            </a:bodyPr>
            <a:lstStyle/>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當我們有完整設計後，機械工程師還要思考怎麼把這些機械製造出來。</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想辦法使用各種工具和材料來製造機械零件，然後組裝起來。</a:t>
              </a:r>
              <a:endParaRPr lang="zh-TW" altLang="en-US" dirty="0"/>
            </a:p>
          </p:txBody>
        </p:sp>
      </p:grpSp>
      <p:grpSp>
        <p:nvGrpSpPr>
          <p:cNvPr id="13" name="群組 12">
            <a:extLst>
              <a:ext uri="{FF2B5EF4-FFF2-40B4-BE49-F238E27FC236}">
                <a16:creationId xmlns:a16="http://schemas.microsoft.com/office/drawing/2014/main" id="{7070DB0C-57D6-4584-A4BD-0E0C50C4244F}"/>
              </a:ext>
            </a:extLst>
          </p:cNvPr>
          <p:cNvGrpSpPr/>
          <p:nvPr/>
        </p:nvGrpSpPr>
        <p:grpSpPr>
          <a:xfrm>
            <a:off x="8246533" y="1820333"/>
            <a:ext cx="3259667" cy="4343400"/>
            <a:chOff x="685800" y="1820333"/>
            <a:chExt cx="3259667" cy="4343400"/>
          </a:xfrm>
          <a:solidFill>
            <a:schemeClr val="accent2">
              <a:lumMod val="20000"/>
              <a:lumOff val="80000"/>
            </a:schemeClr>
          </a:solidFill>
        </p:grpSpPr>
        <p:sp>
          <p:nvSpPr>
            <p:cNvPr id="14" name="矩形: 圓角化單一角落 13">
              <a:extLst>
                <a:ext uri="{FF2B5EF4-FFF2-40B4-BE49-F238E27FC236}">
                  <a16:creationId xmlns:a16="http://schemas.microsoft.com/office/drawing/2014/main" id="{BA5E33FD-C7D4-4FEC-8572-D199C12D369A}"/>
                </a:ext>
              </a:extLst>
            </p:cNvPr>
            <p:cNvSpPr/>
            <p:nvPr/>
          </p:nvSpPr>
          <p:spPr>
            <a:xfrm>
              <a:off x="685800" y="1820333"/>
              <a:ext cx="3259667" cy="4343400"/>
            </a:xfrm>
            <a:prstGeom prst="round1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5" name="文字方塊 14">
              <a:extLst>
                <a:ext uri="{FF2B5EF4-FFF2-40B4-BE49-F238E27FC236}">
                  <a16:creationId xmlns:a16="http://schemas.microsoft.com/office/drawing/2014/main" id="{12D91B77-4EB5-4B4D-A333-61CF5A4C992F}"/>
                </a:ext>
              </a:extLst>
            </p:cNvPr>
            <p:cNvSpPr txBox="1"/>
            <p:nvPr/>
          </p:nvSpPr>
          <p:spPr>
            <a:xfrm>
              <a:off x="1016000" y="1981200"/>
              <a:ext cx="2048933" cy="523220"/>
            </a:xfrm>
            <a:prstGeom prst="rect">
              <a:avLst/>
            </a:prstGeom>
            <a:grpFill/>
          </p:spPr>
          <p:txBody>
            <a:bodyPr wrap="square" rtlCol="0">
              <a:spAutoFit/>
            </a:bodyPr>
            <a:lstStyle/>
            <a:p>
              <a:r>
                <a:rPr lang="zh-TW" altLang="en-US" sz="2800" b="1" dirty="0">
                  <a:latin typeface="微軟正黑體" panose="020B0604030504040204" pitchFamily="34" charset="-120"/>
                  <a:ea typeface="微軟正黑體" panose="020B0604030504040204" pitchFamily="34" charset="-120"/>
                </a:rPr>
                <a:t>控制技術</a:t>
              </a:r>
            </a:p>
          </p:txBody>
        </p:sp>
        <p:sp>
          <p:nvSpPr>
            <p:cNvPr id="16" name="文字方塊 15">
              <a:extLst>
                <a:ext uri="{FF2B5EF4-FFF2-40B4-BE49-F238E27FC236}">
                  <a16:creationId xmlns:a16="http://schemas.microsoft.com/office/drawing/2014/main" id="{E7179E2C-51A7-4D48-9143-449CE8648A47}"/>
                </a:ext>
              </a:extLst>
            </p:cNvPr>
            <p:cNvSpPr txBox="1"/>
            <p:nvPr/>
          </p:nvSpPr>
          <p:spPr>
            <a:xfrm>
              <a:off x="905933" y="2590800"/>
              <a:ext cx="2743200" cy="2308324"/>
            </a:xfrm>
            <a:prstGeom prst="rect">
              <a:avLst/>
            </a:prstGeom>
            <a:grpFill/>
          </p:spPr>
          <p:txBody>
            <a:bodyPr wrap="square" rtlCol="0">
              <a:spAutoFit/>
            </a:bodyPr>
            <a:lstStyle/>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這部分專注在機械如何移動，並且如何控制這些機械。</a:t>
              </a:r>
              <a:endParaRPr lang="en-US" altLang="zh-TW" dirty="0">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dirty="0">
                  <a:latin typeface="微軟正黑體" panose="020B0604030504040204" pitchFamily="34" charset="-120"/>
                  <a:ea typeface="微軟正黑體" panose="020B0604030504040204" pitchFamily="34" charset="-120"/>
                </a:rPr>
                <a:t>比如</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 車子的引擎怎麼工作</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 如何讓車子跑得更快又更安全</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 或者機器手臂怎麼精確地抓取東西</a:t>
              </a:r>
              <a:r>
                <a:rPr lang="en-US" altLang="zh-TW" dirty="0">
                  <a:latin typeface="微軟正黑體" panose="020B0604030504040204" pitchFamily="34" charset="-120"/>
                  <a:ea typeface="微軟正黑體" panose="020B0604030504040204" pitchFamily="34" charset="-120"/>
                </a:rPr>
                <a:t>?</a:t>
              </a:r>
              <a:endParaRPr lang="zh-TW" altLang="en-US" dirty="0"/>
            </a:p>
          </p:txBody>
        </p:sp>
      </p:grpSp>
      <p:sp>
        <p:nvSpPr>
          <p:cNvPr id="17" name="文字方塊 16">
            <a:extLst>
              <a:ext uri="{FF2B5EF4-FFF2-40B4-BE49-F238E27FC236}">
                <a16:creationId xmlns:a16="http://schemas.microsoft.com/office/drawing/2014/main" id="{2D6531C0-56BB-4970-A106-C529BF4DD240}"/>
              </a:ext>
            </a:extLst>
          </p:cNvPr>
          <p:cNvSpPr txBox="1"/>
          <p:nvPr/>
        </p:nvSpPr>
        <p:spPr>
          <a:xfrm>
            <a:off x="4583466" y="5631708"/>
            <a:ext cx="3025066" cy="461665"/>
          </a:xfrm>
          <a:prstGeom prst="rect">
            <a:avLst/>
          </a:prstGeom>
          <a:noFill/>
        </p:spPr>
        <p:txBody>
          <a:bodyPr wrap="square">
            <a:spAutoFit/>
          </a:bodyPr>
          <a:lstStyle/>
          <a:p>
            <a:r>
              <a:rPr lang="zh-TW" altLang="en-US" sz="1200" dirty="0">
                <a:hlinkClick r:id="rId2"/>
              </a:rPr>
              <a:t>https://www.youtube.com/watch?v=uyU-D1tiR_U&amp;ab_channel=Allprocessofworld</a:t>
            </a:r>
            <a:endParaRPr lang="zh-TW" altLang="en-US" sz="1200" dirty="0"/>
          </a:p>
        </p:txBody>
      </p:sp>
    </p:spTree>
    <p:extLst>
      <p:ext uri="{BB962C8B-B14F-4D97-AF65-F5344CB8AC3E}">
        <p14:creationId xmlns:p14="http://schemas.microsoft.com/office/powerpoint/2010/main" val="4207877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792</TotalTime>
  <Words>1229</Words>
  <Application>Microsoft Office PowerPoint</Application>
  <PresentationFormat>寬螢幕</PresentationFormat>
  <Paragraphs>95</Paragraphs>
  <Slides>18</Slides>
  <Notes>1</Notes>
  <HiddenSlides>0</HiddenSlides>
  <MMClips>2</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18</vt:i4>
      </vt:variant>
    </vt:vector>
  </HeadingPairs>
  <TitlesOfParts>
    <vt:vector size="25" baseType="lpstr">
      <vt:lpstr>Yu Gothic UI Semibold</vt:lpstr>
      <vt:lpstr>微軟正黑體</vt:lpstr>
      <vt:lpstr>DFKai-SB</vt:lpstr>
      <vt:lpstr>Arial</vt:lpstr>
      <vt:lpstr>Calibri</vt:lpstr>
      <vt:lpstr>Calibri Light</vt:lpstr>
      <vt:lpstr>Office 佈景主題</vt:lpstr>
      <vt:lpstr>生活機械觀察實作</vt:lpstr>
      <vt:lpstr>What is machine ??</vt:lpstr>
      <vt:lpstr>What is machine ??</vt:lpstr>
      <vt:lpstr>來到機械系，你會學到…</vt:lpstr>
      <vt:lpstr>PowerPoint 簡報</vt:lpstr>
      <vt:lpstr>PowerPoint 簡報</vt:lpstr>
      <vt:lpstr>PowerPoint 簡報</vt:lpstr>
      <vt:lpstr>PowerPoint 簡報</vt:lpstr>
      <vt:lpstr>PowerPoint 簡報</vt:lpstr>
      <vt:lpstr>能量傳遞(動能、位能、熱能…)</vt:lpstr>
      <vt:lpstr>能量傳遞</vt:lpstr>
      <vt:lpstr>其他能量傳遞(學習單)</vt:lpstr>
      <vt:lpstr>複雜系統中的能量傳遞</vt:lpstr>
      <vt:lpstr>鱷魚牙醫玩具活動</vt:lpstr>
      <vt:lpstr>鱷魚的嘴巴為什麼張到最大時會卡住？為什麼按到正確牙齒時會閉上嘴巴？</vt:lpstr>
      <vt:lpstr>使鱷魚嘴巴閉上的正確牙齒有可能會有不只或不到一個的可能嗎？為什麼？</vt:lpstr>
      <vt:lpstr>鱷魚嘴把張開後為什麼按下非正確的牙齒是如何固定不動讓它不能再被按下的？</vt:lpstr>
      <vt:lpstr>為什麼每一次會讓嘴巴閉起來的牙齒都不同？有沒有規律呢？為什麼？</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生活機械觀察實作</dc:title>
  <dc:creator>SOLab</dc:creator>
  <cp:lastModifiedBy>SOLab</cp:lastModifiedBy>
  <cp:revision>41</cp:revision>
  <dcterms:created xsi:type="dcterms:W3CDTF">2024-09-16T06:23:42Z</dcterms:created>
  <dcterms:modified xsi:type="dcterms:W3CDTF">2024-10-25T09:49:00Z</dcterms:modified>
</cp:coreProperties>
</file>

<file path=docProps/thumbnail.jpeg>
</file>